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312" r:id="rId2"/>
    <p:sldId id="382" r:id="rId3"/>
    <p:sldId id="319" r:id="rId4"/>
    <p:sldId id="2147480983" r:id="rId5"/>
    <p:sldId id="2147480999" r:id="rId6"/>
    <p:sldId id="2147480998" r:id="rId7"/>
    <p:sldId id="2147480981" r:id="rId8"/>
    <p:sldId id="2147481000" r:id="rId9"/>
    <p:sldId id="2147480982" r:id="rId10"/>
    <p:sldId id="368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Luiss Sans" pitchFamily="2" charset="0"/>
      <p:regular r:id="rId17"/>
      <p:bold r:id="rId18"/>
      <p:italic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CDB518-19FD-086B-0171-5752871B7E90}" name="Marco Pasqualin" initials="MP" userId="S::marco.pasqualin1@luissbusinessschool.it::6c388bd6-e7e2-44c1-ab2b-a667ca1f527b" providerId="AD"/>
  <p188:author id="{7967304F-2331-84CA-B29B-58327EFC91DB}" name="Vasilica Manole" initials="VM" userId="S::vasilica.manole@luissbusinessschool.it::b0a542bd-d4b6-4fad-82c1-2a6bde0d07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DFF"/>
    <a:srgbClr val="0077C8"/>
    <a:srgbClr val="003A70"/>
    <a:srgbClr val="FFFFFF"/>
    <a:srgbClr val="FFC72C"/>
    <a:srgbClr val="CCD8E2"/>
    <a:srgbClr val="002060"/>
    <a:srgbClr val="0F2D69"/>
    <a:srgbClr val="B0B6C1"/>
    <a:srgbClr val="E7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E6F68-D3A5-4C04-89A9-96C3BA539054}" v="62" dt="2025-10-14T16:33:28.16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7" autoAdjust="0"/>
    <p:restoredTop sz="95995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4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2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ca Manole" userId="b0a542bd-d4b6-4fad-82c1-2a6bde0d07fe" providerId="ADAL" clId="{2B640152-D3FD-4D9D-850B-24AD9A953DB5}"/>
    <pc:docChg chg="undo custSel addSld modSld sldOrd">
      <pc:chgData name="Vasilica Manole" userId="b0a542bd-d4b6-4fad-82c1-2a6bde0d07fe" providerId="ADAL" clId="{2B640152-D3FD-4D9D-850B-24AD9A953DB5}" dt="2025-10-15T06:36:06.250" v="360" actId="20577"/>
      <pc:docMkLst>
        <pc:docMk/>
      </pc:docMkLst>
      <pc:sldChg chg="addSp delSp modSp add mod ord">
        <pc:chgData name="Vasilica Manole" userId="b0a542bd-d4b6-4fad-82c1-2a6bde0d07fe" providerId="ADAL" clId="{2B640152-D3FD-4D9D-850B-24AD9A953DB5}" dt="2025-10-14T16:35:05.759" v="359" actId="20577"/>
        <pc:sldMkLst>
          <pc:docMk/>
          <pc:sldMk cId="2478369367" sldId="312"/>
        </pc:sldMkLst>
        <pc:spChg chg="add del mod">
          <ac:chgData name="Vasilica Manole" userId="b0a542bd-d4b6-4fad-82c1-2a6bde0d07fe" providerId="ADAL" clId="{2B640152-D3FD-4D9D-850B-24AD9A953DB5}" dt="2025-10-14T16:33:08.439" v="267"/>
          <ac:spMkLst>
            <pc:docMk/>
            <pc:sldMk cId="2478369367" sldId="312"/>
            <ac:spMk id="2" creationId="{AFC1433F-F19A-F575-18F8-749565B9B97F}"/>
          </ac:spMkLst>
        </pc:spChg>
        <pc:spChg chg="add mod">
          <ac:chgData name="Vasilica Manole" userId="b0a542bd-d4b6-4fad-82c1-2a6bde0d07fe" providerId="ADAL" clId="{2B640152-D3FD-4D9D-850B-24AD9A953DB5}" dt="2025-10-14T16:34:11.721" v="318" actId="20577"/>
          <ac:spMkLst>
            <pc:docMk/>
            <pc:sldMk cId="2478369367" sldId="312"/>
            <ac:spMk id="3" creationId="{00DFD054-A7AA-94B7-B7BA-2540CCD863B4}"/>
          </ac:spMkLst>
        </pc:spChg>
        <pc:spChg chg="mod">
          <ac:chgData name="Vasilica Manole" userId="b0a542bd-d4b6-4fad-82c1-2a6bde0d07fe" providerId="ADAL" clId="{2B640152-D3FD-4D9D-850B-24AD9A953DB5}" dt="2025-10-14T16:35:05.759" v="359" actId="20577"/>
          <ac:spMkLst>
            <pc:docMk/>
            <pc:sldMk cId="2478369367" sldId="312"/>
            <ac:spMk id="5" creationId="{64001CA5-D207-F455-AB65-5A89F21D024A}"/>
          </ac:spMkLst>
        </pc:spChg>
        <pc:spChg chg="del">
          <ac:chgData name="Vasilica Manole" userId="b0a542bd-d4b6-4fad-82c1-2a6bde0d07fe" providerId="ADAL" clId="{2B640152-D3FD-4D9D-850B-24AD9A953DB5}" dt="2025-10-14T16:34:39.602" v="335" actId="478"/>
          <ac:spMkLst>
            <pc:docMk/>
            <pc:sldMk cId="2478369367" sldId="312"/>
            <ac:spMk id="6" creationId="{D5E95BA3-0809-719B-60F1-259A274DB888}"/>
          </ac:spMkLst>
        </pc:spChg>
      </pc:sldChg>
      <pc:sldChg chg="modSp mod">
        <pc:chgData name="Vasilica Manole" userId="b0a542bd-d4b6-4fad-82c1-2a6bde0d07fe" providerId="ADAL" clId="{2B640152-D3FD-4D9D-850B-24AD9A953DB5}" dt="2025-10-15T06:36:06.250" v="360" actId="20577"/>
        <pc:sldMkLst>
          <pc:docMk/>
          <pc:sldMk cId="3233523179" sldId="382"/>
        </pc:sldMkLst>
        <pc:graphicFrameChg chg="modGraphic">
          <ac:chgData name="Vasilica Manole" userId="b0a542bd-d4b6-4fad-82c1-2a6bde0d07fe" providerId="ADAL" clId="{2B640152-D3FD-4D9D-850B-24AD9A953DB5}" dt="2025-10-15T06:36:06.250" v="360" actId="20577"/>
          <ac:graphicFrameMkLst>
            <pc:docMk/>
            <pc:sldMk cId="3233523179" sldId="382"/>
            <ac:graphicFrameMk id="6" creationId="{A07600A9-039D-98D7-E691-EDC9439A6E15}"/>
          </ac:graphicFrameMkLst>
        </pc:graphicFrameChg>
      </pc:sldChg>
      <pc:sldChg chg="modSp mod">
        <pc:chgData name="Vasilica Manole" userId="b0a542bd-d4b6-4fad-82c1-2a6bde0d07fe" providerId="ADAL" clId="{2B640152-D3FD-4D9D-850B-24AD9A953DB5}" dt="2025-10-14T15:57:41.339" v="112" actId="1038"/>
        <pc:sldMkLst>
          <pc:docMk/>
          <pc:sldMk cId="4113229518" sldId="2147480981"/>
        </pc:sldMkLst>
        <pc:graphicFrameChg chg="mod">
          <ac:chgData name="Vasilica Manole" userId="b0a542bd-d4b6-4fad-82c1-2a6bde0d07fe" providerId="ADAL" clId="{2B640152-D3FD-4D9D-850B-24AD9A953DB5}" dt="2025-10-14T15:57:41.339" v="112" actId="1038"/>
          <ac:graphicFrameMkLst>
            <pc:docMk/>
            <pc:sldMk cId="4113229518" sldId="2147480981"/>
            <ac:graphicFrameMk id="7" creationId="{3FE4F9DB-1F4F-48A9-7DC3-52F9A370C633}"/>
          </ac:graphicFrameMkLst>
        </pc:graphicFrameChg>
      </pc:sldChg>
      <pc:sldChg chg="addSp delSp modSp mod">
        <pc:chgData name="Vasilica Manole" userId="b0a542bd-d4b6-4fad-82c1-2a6bde0d07fe" providerId="ADAL" clId="{2B640152-D3FD-4D9D-850B-24AD9A953DB5}" dt="2025-10-14T15:56:46.377" v="96" actId="1076"/>
        <pc:sldMkLst>
          <pc:docMk/>
          <pc:sldMk cId="242632713" sldId="2147480982"/>
        </pc:sldMkLst>
        <pc:spChg chg="add mod">
          <ac:chgData name="Vasilica Manole" userId="b0a542bd-d4b6-4fad-82c1-2a6bde0d07fe" providerId="ADAL" clId="{2B640152-D3FD-4D9D-850B-24AD9A953DB5}" dt="2025-10-14T15:56:03.367" v="79" actId="255"/>
          <ac:spMkLst>
            <pc:docMk/>
            <pc:sldMk cId="242632713" sldId="2147480982"/>
            <ac:spMk id="3" creationId="{44D7AE26-0EDE-C74F-F84B-21FA2CC23F83}"/>
          </ac:spMkLst>
        </pc:spChg>
        <pc:spChg chg="add mod">
          <ac:chgData name="Vasilica Manole" userId="b0a542bd-d4b6-4fad-82c1-2a6bde0d07fe" providerId="ADAL" clId="{2B640152-D3FD-4D9D-850B-24AD9A953DB5}" dt="2025-10-14T15:56:46.377" v="96" actId="1076"/>
          <ac:spMkLst>
            <pc:docMk/>
            <pc:sldMk cId="242632713" sldId="2147480982"/>
            <ac:spMk id="5" creationId="{5D5FF79A-0A44-CC74-6C88-6AD7D413B275}"/>
          </ac:spMkLst>
        </pc:spChg>
        <pc:spChg chg="mod">
          <ac:chgData name="Vasilica Manole" userId="b0a542bd-d4b6-4fad-82c1-2a6bde0d07fe" providerId="ADAL" clId="{2B640152-D3FD-4D9D-850B-24AD9A953DB5}" dt="2025-10-14T15:51:13.126" v="30" actId="255"/>
          <ac:spMkLst>
            <pc:docMk/>
            <pc:sldMk cId="242632713" sldId="2147480982"/>
            <ac:spMk id="6" creationId="{CBC5F43E-0C23-B0E3-06C8-A1CDFDA93BF2}"/>
          </ac:spMkLst>
        </pc:spChg>
        <pc:spChg chg="add del">
          <ac:chgData name="Vasilica Manole" userId="b0a542bd-d4b6-4fad-82c1-2a6bde0d07fe" providerId="ADAL" clId="{2B640152-D3FD-4D9D-850B-24AD9A953DB5}" dt="2025-10-14T15:52:35.120" v="51" actId="22"/>
          <ac:spMkLst>
            <pc:docMk/>
            <pc:sldMk cId="242632713" sldId="2147480982"/>
            <ac:spMk id="8" creationId="{A8DEF7C8-710B-9EC4-0DBD-F0FD47B9E2D3}"/>
          </ac:spMkLst>
        </pc:spChg>
        <pc:spChg chg="add mod">
          <ac:chgData name="Vasilica Manole" userId="b0a542bd-d4b6-4fad-82c1-2a6bde0d07fe" providerId="ADAL" clId="{2B640152-D3FD-4D9D-850B-24AD9A953DB5}" dt="2025-10-14T15:56:18.668" v="83" actId="255"/>
          <ac:spMkLst>
            <pc:docMk/>
            <pc:sldMk cId="242632713" sldId="2147480982"/>
            <ac:spMk id="9" creationId="{37A99464-161F-D749-A69A-7D0B21124ACF}"/>
          </ac:spMkLst>
        </pc:spChg>
        <pc:graphicFrameChg chg="add mod">
          <ac:chgData name="Vasilica Manole" userId="b0a542bd-d4b6-4fad-82c1-2a6bde0d07fe" providerId="ADAL" clId="{2B640152-D3FD-4D9D-850B-24AD9A953DB5}" dt="2025-10-14T15:51:54.081" v="45" actId="14100"/>
          <ac:graphicFrameMkLst>
            <pc:docMk/>
            <pc:sldMk cId="242632713" sldId="2147480982"/>
            <ac:graphicFrameMk id="2" creationId="{3FAAA1E2-01EC-EDFD-B8FA-F916E8E5CF8D}"/>
          </ac:graphicFrameMkLst>
        </pc:graphicFrameChg>
        <pc:graphicFrameChg chg="del">
          <ac:chgData name="Vasilica Manole" userId="b0a542bd-d4b6-4fad-82c1-2a6bde0d07fe" providerId="ADAL" clId="{2B640152-D3FD-4D9D-850B-24AD9A953DB5}" dt="2025-10-14T15:42:45.588" v="11" actId="478"/>
          <ac:graphicFrameMkLst>
            <pc:docMk/>
            <pc:sldMk cId="242632713" sldId="2147480982"/>
            <ac:graphicFrameMk id="4" creationId="{7F55C6BA-7BCD-A4B8-890F-74E60F99828D}"/>
          </ac:graphicFrameMkLst>
        </pc:graphicFrameChg>
      </pc:sldChg>
      <pc:sldChg chg="modSp mod">
        <pc:chgData name="Vasilica Manole" userId="b0a542bd-d4b6-4fad-82c1-2a6bde0d07fe" providerId="ADAL" clId="{2B640152-D3FD-4D9D-850B-24AD9A953DB5}" dt="2025-10-14T15:41:38.920" v="8" actId="14100"/>
        <pc:sldMkLst>
          <pc:docMk/>
          <pc:sldMk cId="743826915" sldId="2147480999"/>
        </pc:sldMkLst>
        <pc:spChg chg="mod">
          <ac:chgData name="Vasilica Manole" userId="b0a542bd-d4b6-4fad-82c1-2a6bde0d07fe" providerId="ADAL" clId="{2B640152-D3FD-4D9D-850B-24AD9A953DB5}" dt="2025-10-14T15:41:30.050" v="6" actId="14100"/>
          <ac:spMkLst>
            <pc:docMk/>
            <pc:sldMk cId="743826915" sldId="2147480999"/>
            <ac:spMk id="17" creationId="{99A960EF-6B73-656C-D9CB-AF783448F59D}"/>
          </ac:spMkLst>
        </pc:spChg>
        <pc:spChg chg="mod">
          <ac:chgData name="Vasilica Manole" userId="b0a542bd-d4b6-4fad-82c1-2a6bde0d07fe" providerId="ADAL" clId="{2B640152-D3FD-4D9D-850B-24AD9A953DB5}" dt="2025-10-14T15:41:33.857" v="7" actId="1076"/>
          <ac:spMkLst>
            <pc:docMk/>
            <pc:sldMk cId="743826915" sldId="2147480999"/>
            <ac:spMk id="21" creationId="{A2B3E87E-1D28-34FE-C3B3-1B48F00A808A}"/>
          </ac:spMkLst>
        </pc:spChg>
        <pc:spChg chg="mod">
          <ac:chgData name="Vasilica Manole" userId="b0a542bd-d4b6-4fad-82c1-2a6bde0d07fe" providerId="ADAL" clId="{2B640152-D3FD-4D9D-850B-24AD9A953DB5}" dt="2025-10-14T15:39:37.725" v="0" actId="14100"/>
          <ac:spMkLst>
            <pc:docMk/>
            <pc:sldMk cId="743826915" sldId="2147480999"/>
            <ac:spMk id="22" creationId="{757EEA1F-8275-9A4A-0F6D-92EBBA5E4797}"/>
          </ac:spMkLst>
        </pc:spChg>
        <pc:graphicFrameChg chg="mod">
          <ac:chgData name="Vasilica Manole" userId="b0a542bd-d4b6-4fad-82c1-2a6bde0d07fe" providerId="ADAL" clId="{2B640152-D3FD-4D9D-850B-24AD9A953DB5}" dt="2025-10-14T15:41:38.920" v="8" actId="14100"/>
          <ac:graphicFrameMkLst>
            <pc:docMk/>
            <pc:sldMk cId="743826915" sldId="2147480999"/>
            <ac:graphicFrameMk id="23" creationId="{7EE03EFC-EC3F-BE90-8BA8-E71907BA7BDF}"/>
          </ac:graphicFrameMkLst>
        </pc:graphicFrameChg>
        <pc:cxnChg chg="mod">
          <ac:chgData name="Vasilica Manole" userId="b0a542bd-d4b6-4fad-82c1-2a6bde0d07fe" providerId="ADAL" clId="{2B640152-D3FD-4D9D-850B-24AD9A953DB5}" dt="2025-10-14T15:41:30.050" v="6" actId="14100"/>
          <ac:cxnSpMkLst>
            <pc:docMk/>
            <pc:sldMk cId="743826915" sldId="2147480999"/>
            <ac:cxnSpMk id="16" creationId="{BC84B0F0-4657-2E5E-4AF0-FA665664FEF8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luiss-my.sharepoint.com/personal/vasilica_manole_luissbusinessschool_it/Documents/Documenti/conflavoro/evento%2015%20ottobre%202025/slide%20Caroli/analisi_paragraf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uiss-my.sharepoint.com/personal/vasilica_manole_luissbusinessschool_it/Documents/Documenti/conflavoro/evento%2015%20ottobre%202025/slide%20Caroli/analisi_paragraf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uiss-my.sharepoint.com/personal/vasilica_manole_luissbusinessschool_it/Documents/Documenti/conflavoro/evento%2015%20ottobre%202025/slide%20Caroli/analisi_paragraf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A8-49C6-AEF0-01B4BAC2449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A8-49C6-AEF0-01B4BAC2449D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A8-49C6-AEF0-01B4BAC2449D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A8-49C6-AEF0-01B4BAC2449D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A8-49C6-AEF0-01B4BAC2449D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0.26725030606243139</c:v>
                </c:pt>
                <c:pt idx="1">
                  <c:v>0.14716260816101509</c:v>
                </c:pt>
                <c:pt idx="2">
                  <c:v>0.41400792375566875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A8-49C6-AEF0-01B4BAC24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0681216931217"/>
          <c:y val="9.1737275475152466E-2"/>
          <c:w val="0.41118617724867723"/>
          <c:h val="0.8165254490496950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0-4DF4-9538-D7672E0291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0-4DF4-9538-D7672E0291F6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60-4DF4-9538-D7672E0291F6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60-4DF4-9538-D7672E0291F6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60-4DF4-9538-D7672E0291F6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0.3537676198806764</c:v>
                </c:pt>
                <c:pt idx="1">
                  <c:v>0.23721201264536476</c:v>
                </c:pt>
                <c:pt idx="2">
                  <c:v>0.31477433995618143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60-4DF4-9538-D7672E029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0681216931217"/>
          <c:y val="9.1737275475152466E-2"/>
          <c:w val="0.41118617724867723"/>
          <c:h val="0.8165254490496950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5-41E5-B0C0-99BE64F9990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5-41E5-B0C0-99BE64F99905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5-41E5-B0C0-99BE64F99905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5-41E5-B0C0-99BE64F99905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5-41E5-B0C0-99BE64F99905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0.6435406029887808</c:v>
                </c:pt>
                <c:pt idx="1">
                  <c:v>0.34597855068019501</c:v>
                </c:pt>
                <c:pt idx="2">
                  <c:v>9.1605036617448815E-2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45-41E5-B0C0-99BE64F9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Percentuale</c:v>
                </c:pt>
              </c:strCache>
            </c:strRef>
          </c:tx>
          <c:spPr>
            <a:solidFill>
              <a:srgbClr val="83CDFF"/>
            </a:solidFill>
            <a:ln>
              <a:solidFill>
                <a:srgbClr val="83CD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Luiss Sans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Foglio2!$A$2:$A$4</c:f>
              <c:strCache>
                <c:ptCount val="3"/>
                <c:pt idx="0">
                  <c:v>Semplificare tutte le normative economiche per le PMI</c:v>
                </c:pt>
                <c:pt idx="1">
                  <c:v>Unificare gli adempimenti in un unico procedimento, e in un solo ente</c:v>
                </c:pt>
                <c:pt idx="2">
                  <c:v>Rendere più semplice ed efficiente la comunicazione con la PA</c:v>
                </c:pt>
              </c:strCache>
            </c:strRef>
          </c:cat>
          <c:val>
            <c:numRef>
              <c:f>Foglio2!$B$2:$B$4</c:f>
              <c:numCache>
                <c:formatCode>General</c:formatCode>
                <c:ptCount val="3"/>
                <c:pt idx="0">
                  <c:v>57</c:v>
                </c:pt>
                <c:pt idx="1">
                  <c:v>34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9-42FF-A589-6D508F952B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10851608"/>
        <c:axId val="610852328"/>
      </c:barChart>
      <c:catAx>
        <c:axId val="610851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0852328"/>
        <c:crosses val="autoZero"/>
        <c:auto val="1"/>
        <c:lblAlgn val="ctr"/>
        <c:lblOffset val="100"/>
        <c:noMultiLvlLbl val="0"/>
      </c:catAx>
      <c:valAx>
        <c:axId val="610852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085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4112717681670792"/>
          <c:y val="7.1228034193326147E-4"/>
          <c:w val="0.25887282318329202"/>
          <c:h val="0.970930980639518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7C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C3D-4183-8444-BC9929E5EE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C3D-4183-8444-BC9929E5EE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3D-4183-8444-BC9929E5EE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3D-4183-8444-BC9929E5EE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3D-4183-8444-BC9929E5EE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3D-4183-8444-BC9929E5E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uiss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 della normativa'!$A$2:$A$7</c:f>
              <c:strCache>
                <c:ptCount val="6"/>
                <c:pt idx="0">
                  <c:v>La complessità e lentezza delle procedure amministrative </c:v>
                </c:pt>
                <c:pt idx="1">
                  <c:v>La sovrapposizione degli iter burocratici e i troppi oneri per le PMI </c:v>
                </c:pt>
                <c:pt idx="2">
                  <c:v>I costi legati agli adempimenti amministrativi</c:v>
                </c:pt>
                <c:pt idx="3">
                  <c:v>La frammentarietà, complessità e contraddittorietà delle norme e la mancanza di semplificazioni degli adempimenti </c:v>
                </c:pt>
                <c:pt idx="4">
                  <c:v>Troppi soggetti pubblici che hanno competenza sulle questioni delle PMI</c:v>
                </c:pt>
                <c:pt idx="5">
                  <c:v>I cambiamenti normativi frequenti che rendono difficile l’adeguamento tempestivo</c:v>
                </c:pt>
              </c:strCache>
            </c:strRef>
          </c:cat>
          <c:val>
            <c:numRef>
              <c:f>'peso della normativa'!$B$2:$B$7</c:f>
              <c:numCache>
                <c:formatCode>General</c:formatCode>
                <c:ptCount val="6"/>
                <c:pt idx="0">
                  <c:v>41</c:v>
                </c:pt>
                <c:pt idx="1">
                  <c:v>29</c:v>
                </c:pt>
                <c:pt idx="2">
                  <c:v>14</c:v>
                </c:pt>
                <c:pt idx="3">
                  <c:v>26</c:v>
                </c:pt>
                <c:pt idx="4">
                  <c:v>11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D-4183-8444-BC9929E5EE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2787752"/>
        <c:axId val="772780552"/>
      </c:barChart>
      <c:catAx>
        <c:axId val="77278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2780552"/>
        <c:crosses val="autoZero"/>
        <c:auto val="1"/>
        <c:lblAlgn val="ctr"/>
        <c:lblOffset val="100"/>
        <c:noMultiLvlLbl val="0"/>
      </c:catAx>
      <c:valAx>
        <c:axId val="772780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278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6-46BA-85CE-CE8EB4801E2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66-46BA-85CE-CE8EB4801E27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66-46BA-85CE-CE8EB4801E27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66-46BA-85CE-CE8EB4801E27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66-46BA-85CE-CE8EB4801E27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0.15564126316388902</c:v>
                </c:pt>
                <c:pt idx="1">
                  <c:v>0.10938303393539739</c:v>
                </c:pt>
                <c:pt idx="2">
                  <c:v>0.55836812302196703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66-46BA-85CE-CE8EB4801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D-4638-B21B-878EAC76F4A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9D-4638-B21B-878EAC76F4A7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9D-4638-B21B-878EAC76F4A7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9D-4638-B21B-878EAC76F4A7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9D-4638-B21B-878EAC76F4A7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0.20510481427699365</c:v>
                </c:pt>
                <c:pt idx="1">
                  <c:v>0.15188969866477192</c:v>
                </c:pt>
                <c:pt idx="2">
                  <c:v>0.48352683470900021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9D-4638-B21B-878EAC76F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A8-49C6-AEF0-01B4BAC2449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A8-49C6-AEF0-01B4BAC2449D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A8-49C6-AEF0-01B4BAC2449D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A8-49C6-AEF0-01B4BAC2449D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A8-49C6-AEF0-01B4BAC2449D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0.26725030606243139</c:v>
                </c:pt>
                <c:pt idx="1">
                  <c:v>0.14716260816101509</c:v>
                </c:pt>
                <c:pt idx="2">
                  <c:v>0.41400792375566875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A8-49C6-AEF0-01B4BAC24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0681216931217"/>
          <c:y val="9.1737275475152466E-2"/>
          <c:w val="0.41118617724867723"/>
          <c:h val="0.8165254490496950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3-4014-BD59-AADCDA77265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3-4014-BD59-AADCDA772658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3-4014-BD59-AADCDA772658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3-4014-BD59-AADCDA772658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33-4014-BD59-AADCDA772658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0.30681474057069885</c:v>
                </c:pt>
                <c:pt idx="1">
                  <c:v>0.19560388894312392</c:v>
                </c:pt>
                <c:pt idx="2">
                  <c:v>0.4044985615713742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33-4014-BD59-AADCDA772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0681216931217"/>
          <c:y val="9.1737275475152466E-2"/>
          <c:w val="0.41118617724867723"/>
          <c:h val="0.81652544904969504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0-4DF4-9538-D7672E0291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0-4DF4-9538-D7672E0291F6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60-4DF4-9538-D7672E0291F6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60-4DF4-9538-D7672E0291F6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60-4DF4-9538-D7672E0291F6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0.3537676198806764</c:v>
                </c:pt>
                <c:pt idx="1">
                  <c:v>0.23721201264536476</c:v>
                </c:pt>
                <c:pt idx="2">
                  <c:v>0.31477433995618143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60-4DF4-9538-D7672E029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948C28-23A1-4D62-AC94-47690417D8CD}" type="VALUE">
                      <a:rPr lang="en-US" smtClean="0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536-4254-B904-B6E4EA2CBB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09D48B-70B9-4802-BC9D-217F1FA32ADE}" type="VALUE">
                      <a:rPr lang="en-US" smtClean="0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36-4254-B904-B6E4EA2CBB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22D030-DDF4-4444-8D4D-3F52AE12A6B9}" type="VALUE">
                      <a:rPr lang="en-US" smtClean="0"/>
                      <a:pPr/>
                      <a:t>[VALORE]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36-4254-B904-B6E4EA2CB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Luiss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Bassa_effettività!$A$2:$A$4</c:f>
              <c:strCache>
                <c:ptCount val="3"/>
                <c:pt idx="0">
                  <c:v>La complessità delle norme è anche colpa di quelle imprese che operano nel “sommerso”</c:v>
                </c:pt>
                <c:pt idx="1">
                  <c:v>Il problema non sono le norme, ma la loro mancata o non corretta attuazione</c:v>
                </c:pt>
                <c:pt idx="2">
                  <c:v>La mancata tutela dalla concorrenza sleale di altri soggetti</c:v>
                </c:pt>
              </c:strCache>
            </c:strRef>
          </c:cat>
          <c:val>
            <c:numRef>
              <c:f>Bassa_effettività!$B$2:$B$4</c:f>
              <c:numCache>
                <c:formatCode>General</c:formatCode>
                <c:ptCount val="3"/>
                <c:pt idx="0">
                  <c:v>40</c:v>
                </c:pt>
                <c:pt idx="1">
                  <c:v>48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9-4F0B-BCA6-DD76809633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5102048"/>
        <c:axId val="835110328"/>
      </c:barChart>
      <c:catAx>
        <c:axId val="83510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ea typeface="+mn-ea"/>
                <a:cs typeface="+mn-cs"/>
              </a:defRPr>
            </a:pPr>
            <a:endParaRPr lang="en-US"/>
          </a:p>
        </c:txPr>
        <c:crossAx val="835110328"/>
        <c:crosses val="autoZero"/>
        <c:auto val="1"/>
        <c:lblAlgn val="ctr"/>
        <c:lblOffset val="100"/>
        <c:noMultiLvlLbl val="0"/>
      </c:catAx>
      <c:valAx>
        <c:axId val="83511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510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6-46BA-85CE-CE8EB4801E2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66-46BA-85CE-CE8EB4801E27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66-46BA-85CE-CE8EB4801E27}"/>
              </c:ext>
            </c:extLst>
          </c:dPt>
          <c:dPt>
            <c:idx val="3"/>
            <c:bubble3D val="0"/>
            <c:spPr>
              <a:solidFill>
                <a:schemeClr val="accent3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66-46BA-85CE-CE8EB4801E27}"/>
              </c:ext>
            </c:extLst>
          </c:dPt>
          <c:dPt>
            <c:idx val="4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66-46BA-85CE-CE8EB4801E27}"/>
              </c:ext>
            </c:extLst>
          </c:dPt>
          <c:cat>
            <c:strRef>
              <c:f>Foglio1!$A$2:$A$4</c:f>
              <c:strCache>
                <c:ptCount val="3"/>
                <c:pt idx="0">
                  <c:v>Disaccordo</c:v>
                </c:pt>
                <c:pt idx="1">
                  <c:v>Neutro</c:v>
                </c:pt>
                <c:pt idx="2">
                  <c:v>Accordo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0.15564126316388902</c:v>
                </c:pt>
                <c:pt idx="1">
                  <c:v>0.10938303393539739</c:v>
                </c:pt>
                <c:pt idx="2">
                  <c:v>0.55836812302196703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66-46BA-85CE-CE8EB4801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75838-341F-483A-AC8C-1D6EF08C45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510D66-29BA-4966-AC67-E26AA7FA8C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b="1" dirty="0">
              <a:solidFill>
                <a:srgbClr val="003A70"/>
              </a:solidFill>
              <a:latin typeface="Luiss Sans" pitchFamily="2" charset="0"/>
              <a:ea typeface="Luiss Sans" pitchFamily="2" charset="0"/>
              <a:cs typeface="Calibri" panose="020F0502020204030204" pitchFamily="34" charset="0"/>
            </a:rPr>
            <a:t>Andare oltre la </a:t>
          </a:r>
          <a:r>
            <a:rPr lang="it-IT" sz="2400" b="1" dirty="0">
              <a:solidFill>
                <a:srgbClr val="003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  <a:ea typeface="Luiss Sans" pitchFamily="2" charset="0"/>
              <a:cs typeface="Calibri" panose="020F0502020204030204" pitchFamily="34" charset="0"/>
            </a:rPr>
            <a:t>visione generalista </a:t>
          </a:r>
          <a:r>
            <a:rPr lang="it-IT" sz="2400" b="1" dirty="0">
              <a:solidFill>
                <a:srgbClr val="003A70"/>
              </a:solidFill>
              <a:latin typeface="Luiss Sans" pitchFamily="2" charset="0"/>
              <a:ea typeface="Luiss Sans" pitchFamily="2" charset="0"/>
              <a:cs typeface="Calibri" panose="020F0502020204030204" pitchFamily="34" charset="0"/>
            </a:rPr>
            <a:t>delle problematiche della PA </a:t>
          </a:r>
          <a:endParaRPr lang="en-US" sz="2400" dirty="0">
            <a:solidFill>
              <a:srgbClr val="003A70"/>
            </a:solidFill>
            <a:latin typeface="Luiss Sans" pitchFamily="2" charset="0"/>
          </a:endParaRPr>
        </a:p>
      </dgm:t>
    </dgm:pt>
    <dgm:pt modelId="{37D1CA42-9B09-41F7-8513-88A88A13D953}" type="parTrans" cxnId="{B57AFDFD-7AE2-4279-951B-AB7D3170FFA9}">
      <dgm:prSet/>
      <dgm:spPr/>
      <dgm:t>
        <a:bodyPr/>
        <a:lstStyle/>
        <a:p>
          <a:endParaRPr lang="en-US"/>
        </a:p>
      </dgm:t>
    </dgm:pt>
    <dgm:pt modelId="{2F838961-4F0C-4B8A-9679-6CC85B8A5586}" type="sibTrans" cxnId="{B57AFDFD-7AE2-4279-951B-AB7D3170FFA9}">
      <dgm:prSet/>
      <dgm:spPr/>
      <dgm:t>
        <a:bodyPr/>
        <a:lstStyle/>
        <a:p>
          <a:endParaRPr lang="en-US"/>
        </a:p>
      </dgm:t>
    </dgm:pt>
    <dgm:pt modelId="{F206679D-C6A0-40DE-A345-1033E1EC5BE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it-IT" sz="2400" b="1" noProof="0" dirty="0">
              <a:solidFill>
                <a:srgbClr val="003E7E"/>
              </a:solidFill>
              <a:latin typeface="Luiss Sans" pitchFamily="2" charset="0"/>
            </a:rPr>
            <a:t>Individuare e verificare empiricamente quali </a:t>
          </a:r>
          <a:r>
            <a:rPr lang="it-IT" sz="2400" b="1" noProof="0" dirty="0">
              <a:solidFill>
                <a:srgbClr val="003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</a:rPr>
            <a:t>specifici problemi della PA </a:t>
          </a:r>
          <a:r>
            <a:rPr lang="it-IT" sz="2400" b="1" noProof="0" dirty="0">
              <a:solidFill>
                <a:srgbClr val="003E7E"/>
              </a:solidFill>
              <a:latin typeface="Luiss Sans" pitchFamily="2" charset="0"/>
            </a:rPr>
            <a:t>generano </a:t>
          </a:r>
          <a:r>
            <a:rPr lang="it-IT" sz="2400" b="1" noProof="0" dirty="0">
              <a:solidFill>
                <a:srgbClr val="003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</a:rPr>
            <a:t>specifici svantaggi per le micro e PMI</a:t>
          </a:r>
          <a:endParaRPr lang="en-US" sz="2400" b="0" dirty="0">
            <a:solidFill>
              <a:srgbClr val="003A7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iss Sans" pitchFamily="2" charset="0"/>
          </a:endParaRPr>
        </a:p>
      </dgm:t>
    </dgm:pt>
    <dgm:pt modelId="{A3631D24-4EE4-4E93-91BA-722B27B87847}" type="parTrans" cxnId="{86D0512C-26C8-4ADA-AA80-C38E9F1325F0}">
      <dgm:prSet/>
      <dgm:spPr/>
      <dgm:t>
        <a:bodyPr/>
        <a:lstStyle/>
        <a:p>
          <a:endParaRPr lang="it-IT"/>
        </a:p>
      </dgm:t>
    </dgm:pt>
    <dgm:pt modelId="{7EF897FC-774A-41DC-8AE0-9F3F5360BD48}" type="sibTrans" cxnId="{86D0512C-26C8-4ADA-AA80-C38E9F1325F0}">
      <dgm:prSet/>
      <dgm:spPr/>
      <dgm:t>
        <a:bodyPr/>
        <a:lstStyle/>
        <a:p>
          <a:endParaRPr lang="it-IT"/>
        </a:p>
      </dgm:t>
    </dgm:pt>
    <dgm:pt modelId="{876FD891-732E-4D04-A4E8-C70CDA7B93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b="1" noProof="0" dirty="0">
              <a:solidFill>
                <a:srgbClr val="003E7E"/>
              </a:solidFill>
              <a:latin typeface="Luiss Sans" pitchFamily="2" charset="0"/>
            </a:rPr>
            <a:t>Quali </a:t>
          </a:r>
          <a:r>
            <a:rPr lang="it-IT" sz="2400" b="1" noProof="0" dirty="0">
              <a:solidFill>
                <a:srgbClr val="003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</a:rPr>
            <a:t>interventi sono essenziali </a:t>
          </a:r>
          <a:r>
            <a:rPr lang="it-IT" sz="2400" b="1" noProof="0" dirty="0">
              <a:solidFill>
                <a:srgbClr val="003E7E"/>
              </a:solidFill>
              <a:latin typeface="Luiss Sans" pitchFamily="2" charset="0"/>
            </a:rPr>
            <a:t>per le imprese per ridurre o per bilanciare tali svantaggi</a:t>
          </a:r>
          <a:endParaRPr lang="en-US" sz="2400" dirty="0">
            <a:solidFill>
              <a:srgbClr val="003A70"/>
            </a:solidFill>
            <a:latin typeface="Luiss Sans" pitchFamily="2" charset="0"/>
          </a:endParaRPr>
        </a:p>
      </dgm:t>
    </dgm:pt>
    <dgm:pt modelId="{9CFA5A10-A2DB-4A22-8B5A-D6F7EA334825}" type="parTrans" cxnId="{D791CA1B-6A15-48B0-9822-D8306C98AA30}">
      <dgm:prSet/>
      <dgm:spPr/>
      <dgm:t>
        <a:bodyPr/>
        <a:lstStyle/>
        <a:p>
          <a:endParaRPr lang="it-IT"/>
        </a:p>
      </dgm:t>
    </dgm:pt>
    <dgm:pt modelId="{33C485A0-1CB2-4DB0-BF3A-C330482E0C79}" type="sibTrans" cxnId="{D791CA1B-6A15-48B0-9822-D8306C98AA30}">
      <dgm:prSet/>
      <dgm:spPr/>
      <dgm:t>
        <a:bodyPr/>
        <a:lstStyle/>
        <a:p>
          <a:endParaRPr lang="it-IT"/>
        </a:p>
      </dgm:t>
    </dgm:pt>
    <dgm:pt modelId="{25DD477C-16CC-468B-9E5C-468C87BC20F4}" type="pres">
      <dgm:prSet presAssocID="{B1375838-341F-483A-AC8C-1D6EF08C4518}" presName="root" presStyleCnt="0">
        <dgm:presLayoutVars>
          <dgm:dir/>
          <dgm:resizeHandles val="exact"/>
        </dgm:presLayoutVars>
      </dgm:prSet>
      <dgm:spPr/>
    </dgm:pt>
    <dgm:pt modelId="{93E78D5E-5C8B-4401-8DA9-3AD21DA3F078}" type="pres">
      <dgm:prSet presAssocID="{0D510D66-29BA-4966-AC67-E26AA7FA8CE2}" presName="compNode" presStyleCnt="0"/>
      <dgm:spPr/>
    </dgm:pt>
    <dgm:pt modelId="{B5758AE6-1AB4-49D9-A64E-E9DF265DA952}" type="pres">
      <dgm:prSet presAssocID="{0D510D66-29BA-4966-AC67-E26AA7FA8CE2}" presName="bgRect" presStyleLbl="bgShp" presStyleIdx="0" presStyleCnt="3"/>
      <dgm:spPr/>
    </dgm:pt>
    <dgm:pt modelId="{F4EDF340-762D-43C9-BA56-D8357F4E2471}" type="pres">
      <dgm:prSet presAssocID="{0D510D66-29BA-4966-AC67-E26AA7FA8C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granaggi con riempimento a tinta unita"/>
        </a:ext>
      </dgm:extLst>
    </dgm:pt>
    <dgm:pt modelId="{C800C637-456A-4E15-93D7-E6C5E05EBB79}" type="pres">
      <dgm:prSet presAssocID="{0D510D66-29BA-4966-AC67-E26AA7FA8CE2}" presName="spaceRect" presStyleCnt="0"/>
      <dgm:spPr/>
    </dgm:pt>
    <dgm:pt modelId="{6577B3EB-40C5-40AC-AD5C-C006F4E6BF19}" type="pres">
      <dgm:prSet presAssocID="{0D510D66-29BA-4966-AC67-E26AA7FA8CE2}" presName="parTx" presStyleLbl="revTx" presStyleIdx="0" presStyleCnt="3">
        <dgm:presLayoutVars>
          <dgm:chMax val="0"/>
          <dgm:chPref val="0"/>
        </dgm:presLayoutVars>
      </dgm:prSet>
      <dgm:spPr/>
    </dgm:pt>
    <dgm:pt modelId="{C54922E8-C65A-4BD5-94C3-E65968000D84}" type="pres">
      <dgm:prSet presAssocID="{2F838961-4F0C-4B8A-9679-6CC85B8A5586}" presName="sibTrans" presStyleCnt="0"/>
      <dgm:spPr/>
    </dgm:pt>
    <dgm:pt modelId="{812D9E5C-312B-4E6B-B9E7-57D90A46B8C2}" type="pres">
      <dgm:prSet presAssocID="{F206679D-C6A0-40DE-A345-1033E1EC5BE2}" presName="compNode" presStyleCnt="0"/>
      <dgm:spPr/>
    </dgm:pt>
    <dgm:pt modelId="{31C7C52C-21B6-4364-9E25-69AF6C81F7DD}" type="pres">
      <dgm:prSet presAssocID="{F206679D-C6A0-40DE-A345-1033E1EC5BE2}" presName="bgRect" presStyleLbl="bgShp" presStyleIdx="1" presStyleCnt="3"/>
      <dgm:spPr/>
    </dgm:pt>
    <dgm:pt modelId="{816BB8BE-2217-458B-AB03-478DC23FC73E}" type="pres">
      <dgm:prSet presAssocID="{F206679D-C6A0-40DE-A345-1033E1EC5B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2F75F78-C136-4C16-99A6-5B84ECA806B7}" type="pres">
      <dgm:prSet presAssocID="{F206679D-C6A0-40DE-A345-1033E1EC5BE2}" presName="spaceRect" presStyleCnt="0"/>
      <dgm:spPr/>
    </dgm:pt>
    <dgm:pt modelId="{51EB8400-262D-487D-B31C-E97866D05AC2}" type="pres">
      <dgm:prSet presAssocID="{F206679D-C6A0-40DE-A345-1033E1EC5BE2}" presName="parTx" presStyleLbl="revTx" presStyleIdx="1" presStyleCnt="3">
        <dgm:presLayoutVars>
          <dgm:chMax val="0"/>
          <dgm:chPref val="0"/>
        </dgm:presLayoutVars>
      </dgm:prSet>
      <dgm:spPr/>
    </dgm:pt>
    <dgm:pt modelId="{4D6CE106-500A-427E-A51F-86A875CB6616}" type="pres">
      <dgm:prSet presAssocID="{7EF897FC-774A-41DC-8AE0-9F3F5360BD48}" presName="sibTrans" presStyleCnt="0"/>
      <dgm:spPr/>
    </dgm:pt>
    <dgm:pt modelId="{C78151A4-EB23-4583-B122-41536F2A94DC}" type="pres">
      <dgm:prSet presAssocID="{876FD891-732E-4D04-A4E8-C70CDA7B9376}" presName="compNode" presStyleCnt="0"/>
      <dgm:spPr/>
    </dgm:pt>
    <dgm:pt modelId="{729FB4E6-89B2-4471-831E-4CC3A004FD4A}" type="pres">
      <dgm:prSet presAssocID="{876FD891-732E-4D04-A4E8-C70CDA7B9376}" presName="bgRect" presStyleLbl="bgShp" presStyleIdx="2" presStyleCnt="3"/>
      <dgm:spPr/>
    </dgm:pt>
    <dgm:pt modelId="{A3BBE8F5-0622-4D51-BF2A-1661EF20F7D5}" type="pres">
      <dgm:prSet presAssocID="{876FD891-732E-4D04-A4E8-C70CDA7B93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unti con riempimento a tinta unita"/>
        </a:ext>
      </dgm:extLst>
    </dgm:pt>
    <dgm:pt modelId="{3EFA016E-DA04-46C2-962B-E9E4960148C2}" type="pres">
      <dgm:prSet presAssocID="{876FD891-732E-4D04-A4E8-C70CDA7B9376}" presName="spaceRect" presStyleCnt="0"/>
      <dgm:spPr/>
    </dgm:pt>
    <dgm:pt modelId="{790B39E3-FE1E-4F9D-A16B-4A7691C35234}" type="pres">
      <dgm:prSet presAssocID="{876FD891-732E-4D04-A4E8-C70CDA7B937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91CA1B-6A15-48B0-9822-D8306C98AA30}" srcId="{B1375838-341F-483A-AC8C-1D6EF08C4518}" destId="{876FD891-732E-4D04-A4E8-C70CDA7B9376}" srcOrd="2" destOrd="0" parTransId="{9CFA5A10-A2DB-4A22-8B5A-D6F7EA334825}" sibTransId="{33C485A0-1CB2-4DB0-BF3A-C330482E0C79}"/>
    <dgm:cxn modelId="{3E601B1F-4626-415C-A1A2-D469A65D7F0A}" type="presOf" srcId="{876FD891-732E-4D04-A4E8-C70CDA7B9376}" destId="{790B39E3-FE1E-4F9D-A16B-4A7691C35234}" srcOrd="0" destOrd="0" presId="urn:microsoft.com/office/officeart/2018/2/layout/IconVerticalSolidList"/>
    <dgm:cxn modelId="{86D0512C-26C8-4ADA-AA80-C38E9F1325F0}" srcId="{B1375838-341F-483A-AC8C-1D6EF08C4518}" destId="{F206679D-C6A0-40DE-A345-1033E1EC5BE2}" srcOrd="1" destOrd="0" parTransId="{A3631D24-4EE4-4E93-91BA-722B27B87847}" sibTransId="{7EF897FC-774A-41DC-8AE0-9F3F5360BD48}"/>
    <dgm:cxn modelId="{6CDECC50-9853-4C37-98E3-E3FC54877DE2}" type="presOf" srcId="{F206679D-C6A0-40DE-A345-1033E1EC5BE2}" destId="{51EB8400-262D-487D-B31C-E97866D05AC2}" srcOrd="0" destOrd="0" presId="urn:microsoft.com/office/officeart/2018/2/layout/IconVerticalSolidList"/>
    <dgm:cxn modelId="{92F69C93-65DE-4547-A7A5-B6CECDDC5380}" type="presOf" srcId="{0D510D66-29BA-4966-AC67-E26AA7FA8CE2}" destId="{6577B3EB-40C5-40AC-AD5C-C006F4E6BF19}" srcOrd="0" destOrd="0" presId="urn:microsoft.com/office/officeart/2018/2/layout/IconVerticalSolidList"/>
    <dgm:cxn modelId="{B81356C3-7E21-495D-B9DC-B83FAE6AB03B}" type="presOf" srcId="{B1375838-341F-483A-AC8C-1D6EF08C4518}" destId="{25DD477C-16CC-468B-9E5C-468C87BC20F4}" srcOrd="0" destOrd="0" presId="urn:microsoft.com/office/officeart/2018/2/layout/IconVerticalSolidList"/>
    <dgm:cxn modelId="{B57AFDFD-7AE2-4279-951B-AB7D3170FFA9}" srcId="{B1375838-341F-483A-AC8C-1D6EF08C4518}" destId="{0D510D66-29BA-4966-AC67-E26AA7FA8CE2}" srcOrd="0" destOrd="0" parTransId="{37D1CA42-9B09-41F7-8513-88A88A13D953}" sibTransId="{2F838961-4F0C-4B8A-9679-6CC85B8A5586}"/>
    <dgm:cxn modelId="{A18110DE-3987-4393-A2D3-6A54273CC0DC}" type="presParOf" srcId="{25DD477C-16CC-468B-9E5C-468C87BC20F4}" destId="{93E78D5E-5C8B-4401-8DA9-3AD21DA3F078}" srcOrd="0" destOrd="0" presId="urn:microsoft.com/office/officeart/2018/2/layout/IconVerticalSolidList"/>
    <dgm:cxn modelId="{EEA6B0A9-383E-492B-92FA-782958EDC552}" type="presParOf" srcId="{93E78D5E-5C8B-4401-8DA9-3AD21DA3F078}" destId="{B5758AE6-1AB4-49D9-A64E-E9DF265DA952}" srcOrd="0" destOrd="0" presId="urn:microsoft.com/office/officeart/2018/2/layout/IconVerticalSolidList"/>
    <dgm:cxn modelId="{72B231E9-32FB-41B2-9EA2-B3BDE659527D}" type="presParOf" srcId="{93E78D5E-5C8B-4401-8DA9-3AD21DA3F078}" destId="{F4EDF340-762D-43C9-BA56-D8357F4E2471}" srcOrd="1" destOrd="0" presId="urn:microsoft.com/office/officeart/2018/2/layout/IconVerticalSolidList"/>
    <dgm:cxn modelId="{F9D67247-D0A2-4AE1-BDE0-45284E6D6A69}" type="presParOf" srcId="{93E78D5E-5C8B-4401-8DA9-3AD21DA3F078}" destId="{C800C637-456A-4E15-93D7-E6C5E05EBB79}" srcOrd="2" destOrd="0" presId="urn:microsoft.com/office/officeart/2018/2/layout/IconVerticalSolidList"/>
    <dgm:cxn modelId="{EEB1B240-8E16-445B-A818-4975EF461D35}" type="presParOf" srcId="{93E78D5E-5C8B-4401-8DA9-3AD21DA3F078}" destId="{6577B3EB-40C5-40AC-AD5C-C006F4E6BF19}" srcOrd="3" destOrd="0" presId="urn:microsoft.com/office/officeart/2018/2/layout/IconVerticalSolidList"/>
    <dgm:cxn modelId="{6C3499B2-2BC4-404A-9F56-7AF4DA54E226}" type="presParOf" srcId="{25DD477C-16CC-468B-9E5C-468C87BC20F4}" destId="{C54922E8-C65A-4BD5-94C3-E65968000D84}" srcOrd="1" destOrd="0" presId="urn:microsoft.com/office/officeart/2018/2/layout/IconVerticalSolidList"/>
    <dgm:cxn modelId="{4A7B631B-8354-4D87-AFE2-6C482B2ECF35}" type="presParOf" srcId="{25DD477C-16CC-468B-9E5C-468C87BC20F4}" destId="{812D9E5C-312B-4E6B-B9E7-57D90A46B8C2}" srcOrd="2" destOrd="0" presId="urn:microsoft.com/office/officeart/2018/2/layout/IconVerticalSolidList"/>
    <dgm:cxn modelId="{226FADDD-B32E-454D-8F07-15EC0326E8C8}" type="presParOf" srcId="{812D9E5C-312B-4E6B-B9E7-57D90A46B8C2}" destId="{31C7C52C-21B6-4364-9E25-69AF6C81F7DD}" srcOrd="0" destOrd="0" presId="urn:microsoft.com/office/officeart/2018/2/layout/IconVerticalSolidList"/>
    <dgm:cxn modelId="{7AB980DA-BC9F-4B6C-BCC3-10367F714100}" type="presParOf" srcId="{812D9E5C-312B-4E6B-B9E7-57D90A46B8C2}" destId="{816BB8BE-2217-458B-AB03-478DC23FC73E}" srcOrd="1" destOrd="0" presId="urn:microsoft.com/office/officeart/2018/2/layout/IconVerticalSolidList"/>
    <dgm:cxn modelId="{E66CC0F8-C623-49DF-8417-26EA9E148629}" type="presParOf" srcId="{812D9E5C-312B-4E6B-B9E7-57D90A46B8C2}" destId="{02F75F78-C136-4C16-99A6-5B84ECA806B7}" srcOrd="2" destOrd="0" presId="urn:microsoft.com/office/officeart/2018/2/layout/IconVerticalSolidList"/>
    <dgm:cxn modelId="{040AF7CD-704D-40C8-90E5-F618D156963D}" type="presParOf" srcId="{812D9E5C-312B-4E6B-B9E7-57D90A46B8C2}" destId="{51EB8400-262D-487D-B31C-E97866D05AC2}" srcOrd="3" destOrd="0" presId="urn:microsoft.com/office/officeart/2018/2/layout/IconVerticalSolidList"/>
    <dgm:cxn modelId="{B572485E-30E9-44F7-B2AB-40DE79404791}" type="presParOf" srcId="{25DD477C-16CC-468B-9E5C-468C87BC20F4}" destId="{4D6CE106-500A-427E-A51F-86A875CB6616}" srcOrd="3" destOrd="0" presId="urn:microsoft.com/office/officeart/2018/2/layout/IconVerticalSolidList"/>
    <dgm:cxn modelId="{0E9CC564-8E84-4E23-B61D-DA5A5F765BD2}" type="presParOf" srcId="{25DD477C-16CC-468B-9E5C-468C87BC20F4}" destId="{C78151A4-EB23-4583-B122-41536F2A94DC}" srcOrd="4" destOrd="0" presId="urn:microsoft.com/office/officeart/2018/2/layout/IconVerticalSolidList"/>
    <dgm:cxn modelId="{2AD04EB3-9752-485B-99A6-1FB8FB74FEDE}" type="presParOf" srcId="{C78151A4-EB23-4583-B122-41536F2A94DC}" destId="{729FB4E6-89B2-4471-831E-4CC3A004FD4A}" srcOrd="0" destOrd="0" presId="urn:microsoft.com/office/officeart/2018/2/layout/IconVerticalSolidList"/>
    <dgm:cxn modelId="{5DE17866-04C1-42C3-A3C4-135AF0A44EF7}" type="presParOf" srcId="{C78151A4-EB23-4583-B122-41536F2A94DC}" destId="{A3BBE8F5-0622-4D51-BF2A-1661EF20F7D5}" srcOrd="1" destOrd="0" presId="urn:microsoft.com/office/officeart/2018/2/layout/IconVerticalSolidList"/>
    <dgm:cxn modelId="{14A7B40A-44EC-4935-A1BE-CC91E6AE2C6E}" type="presParOf" srcId="{C78151A4-EB23-4583-B122-41536F2A94DC}" destId="{3EFA016E-DA04-46C2-962B-E9E4960148C2}" srcOrd="2" destOrd="0" presId="urn:microsoft.com/office/officeart/2018/2/layout/IconVerticalSolidList"/>
    <dgm:cxn modelId="{E97FA4C1-0D1D-4749-8CB7-F9A93A56324C}" type="presParOf" srcId="{C78151A4-EB23-4583-B122-41536F2A94DC}" destId="{790B39E3-FE1E-4F9D-A16B-4A7691C352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8AE6-1AB4-49D9-A64E-E9DF265DA952}">
      <dsp:nvSpPr>
        <dsp:cNvPr id="0" name=""/>
        <dsp:cNvSpPr/>
      </dsp:nvSpPr>
      <dsp:spPr>
        <a:xfrm>
          <a:off x="0" y="529"/>
          <a:ext cx="11222037" cy="1239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DF340-762D-43C9-BA56-D8357F4E2471}">
      <dsp:nvSpPr>
        <dsp:cNvPr id="0" name=""/>
        <dsp:cNvSpPr/>
      </dsp:nvSpPr>
      <dsp:spPr>
        <a:xfrm>
          <a:off x="375004" y="279458"/>
          <a:ext cx="681826" cy="681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7B3EB-40C5-40AC-AD5C-C006F4E6BF19}">
      <dsp:nvSpPr>
        <dsp:cNvPr id="0" name=""/>
        <dsp:cNvSpPr/>
      </dsp:nvSpPr>
      <dsp:spPr>
        <a:xfrm>
          <a:off x="1431835" y="529"/>
          <a:ext cx="9790202" cy="12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00" tIns="131200" rIns="131200" bIns="1312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3A70"/>
              </a:solidFill>
              <a:latin typeface="Luiss Sans" pitchFamily="2" charset="0"/>
              <a:ea typeface="Luiss Sans" pitchFamily="2" charset="0"/>
              <a:cs typeface="Calibri" panose="020F0502020204030204" pitchFamily="34" charset="0"/>
            </a:rPr>
            <a:t>Andare oltre la </a:t>
          </a:r>
          <a:r>
            <a:rPr lang="it-IT" sz="2400" b="1" kern="1200" dirty="0">
              <a:solidFill>
                <a:srgbClr val="003A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  <a:ea typeface="Luiss Sans" pitchFamily="2" charset="0"/>
              <a:cs typeface="Calibri" panose="020F0502020204030204" pitchFamily="34" charset="0"/>
            </a:rPr>
            <a:t>visione generalista </a:t>
          </a:r>
          <a:r>
            <a:rPr lang="it-IT" sz="2400" b="1" kern="1200" dirty="0">
              <a:solidFill>
                <a:srgbClr val="003A70"/>
              </a:solidFill>
              <a:latin typeface="Luiss Sans" pitchFamily="2" charset="0"/>
              <a:ea typeface="Luiss Sans" pitchFamily="2" charset="0"/>
              <a:cs typeface="Calibri" panose="020F0502020204030204" pitchFamily="34" charset="0"/>
            </a:rPr>
            <a:t>delle problematiche della PA </a:t>
          </a:r>
          <a:endParaRPr lang="en-US" sz="2400" kern="1200" dirty="0">
            <a:solidFill>
              <a:srgbClr val="003A70"/>
            </a:solidFill>
            <a:latin typeface="Luiss Sans" pitchFamily="2" charset="0"/>
          </a:endParaRPr>
        </a:p>
      </dsp:txBody>
      <dsp:txXfrm>
        <a:off x="1431835" y="529"/>
        <a:ext cx="9790202" cy="1239684"/>
      </dsp:txXfrm>
    </dsp:sp>
    <dsp:sp modelId="{31C7C52C-21B6-4364-9E25-69AF6C81F7DD}">
      <dsp:nvSpPr>
        <dsp:cNvPr id="0" name=""/>
        <dsp:cNvSpPr/>
      </dsp:nvSpPr>
      <dsp:spPr>
        <a:xfrm>
          <a:off x="0" y="1550135"/>
          <a:ext cx="11222037" cy="1239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BB8BE-2217-458B-AB03-478DC23FC73E}">
      <dsp:nvSpPr>
        <dsp:cNvPr id="0" name=""/>
        <dsp:cNvSpPr/>
      </dsp:nvSpPr>
      <dsp:spPr>
        <a:xfrm>
          <a:off x="375004" y="1829064"/>
          <a:ext cx="681826" cy="681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B8400-262D-487D-B31C-E97866D05AC2}">
      <dsp:nvSpPr>
        <dsp:cNvPr id="0" name=""/>
        <dsp:cNvSpPr/>
      </dsp:nvSpPr>
      <dsp:spPr>
        <a:xfrm>
          <a:off x="1431835" y="1550135"/>
          <a:ext cx="9790202" cy="12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00" tIns="131200" rIns="131200" bIns="13120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noProof="0" dirty="0">
              <a:solidFill>
                <a:srgbClr val="003E7E"/>
              </a:solidFill>
              <a:latin typeface="Luiss Sans" pitchFamily="2" charset="0"/>
            </a:rPr>
            <a:t>Individuare e verificare empiricamente quali </a:t>
          </a:r>
          <a:r>
            <a:rPr lang="it-IT" sz="2400" b="1" kern="1200" noProof="0" dirty="0">
              <a:solidFill>
                <a:srgbClr val="003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</a:rPr>
            <a:t>specifici problemi della PA </a:t>
          </a:r>
          <a:r>
            <a:rPr lang="it-IT" sz="2400" b="1" kern="1200" noProof="0" dirty="0">
              <a:solidFill>
                <a:srgbClr val="003E7E"/>
              </a:solidFill>
              <a:latin typeface="Luiss Sans" pitchFamily="2" charset="0"/>
            </a:rPr>
            <a:t>generano </a:t>
          </a:r>
          <a:r>
            <a:rPr lang="it-IT" sz="2400" b="1" kern="1200" noProof="0" dirty="0">
              <a:solidFill>
                <a:srgbClr val="003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</a:rPr>
            <a:t>specifici svantaggi per le micro e PMI</a:t>
          </a:r>
          <a:endParaRPr lang="en-US" sz="2400" b="0" kern="1200" dirty="0">
            <a:solidFill>
              <a:srgbClr val="003A7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uiss Sans" pitchFamily="2" charset="0"/>
          </a:endParaRPr>
        </a:p>
      </dsp:txBody>
      <dsp:txXfrm>
        <a:off x="1431835" y="1550135"/>
        <a:ext cx="9790202" cy="1239684"/>
      </dsp:txXfrm>
    </dsp:sp>
    <dsp:sp modelId="{729FB4E6-89B2-4471-831E-4CC3A004FD4A}">
      <dsp:nvSpPr>
        <dsp:cNvPr id="0" name=""/>
        <dsp:cNvSpPr/>
      </dsp:nvSpPr>
      <dsp:spPr>
        <a:xfrm>
          <a:off x="0" y="3099740"/>
          <a:ext cx="11222037" cy="12396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BE8F5-0622-4D51-BF2A-1661EF20F7D5}">
      <dsp:nvSpPr>
        <dsp:cNvPr id="0" name=""/>
        <dsp:cNvSpPr/>
      </dsp:nvSpPr>
      <dsp:spPr>
        <a:xfrm>
          <a:off x="375004" y="3378669"/>
          <a:ext cx="681826" cy="681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B39E3-FE1E-4F9D-A16B-4A7691C35234}">
      <dsp:nvSpPr>
        <dsp:cNvPr id="0" name=""/>
        <dsp:cNvSpPr/>
      </dsp:nvSpPr>
      <dsp:spPr>
        <a:xfrm>
          <a:off x="1431835" y="3099740"/>
          <a:ext cx="9790202" cy="12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00" tIns="131200" rIns="131200" bIns="1312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noProof="0" dirty="0">
              <a:solidFill>
                <a:srgbClr val="003E7E"/>
              </a:solidFill>
              <a:latin typeface="Luiss Sans" pitchFamily="2" charset="0"/>
            </a:rPr>
            <a:t>Quali </a:t>
          </a:r>
          <a:r>
            <a:rPr lang="it-IT" sz="2400" b="1" kern="1200" noProof="0" dirty="0">
              <a:solidFill>
                <a:srgbClr val="003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iss Sans" pitchFamily="2" charset="0"/>
            </a:rPr>
            <a:t>interventi sono essenziali </a:t>
          </a:r>
          <a:r>
            <a:rPr lang="it-IT" sz="2400" b="1" kern="1200" noProof="0" dirty="0">
              <a:solidFill>
                <a:srgbClr val="003E7E"/>
              </a:solidFill>
              <a:latin typeface="Luiss Sans" pitchFamily="2" charset="0"/>
            </a:rPr>
            <a:t>per le imprese per ridurre o per bilanciare tali svantaggi</a:t>
          </a:r>
          <a:endParaRPr lang="en-US" sz="2400" kern="1200" dirty="0">
            <a:solidFill>
              <a:srgbClr val="003A70"/>
            </a:solidFill>
            <a:latin typeface="Luiss Sans" pitchFamily="2" charset="0"/>
          </a:endParaRPr>
        </a:p>
      </dsp:txBody>
      <dsp:txXfrm>
        <a:off x="1431835" y="3099740"/>
        <a:ext cx="9790202" cy="123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0.00728</cdr:y>
    </cdr:from>
    <cdr:to>
      <cdr:x>0.74057</cdr:x>
      <cdr:y>0.94127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0171A3FE-C6E6-6FB2-050C-EC82EB6A49EF}"/>
            </a:ext>
          </a:extLst>
        </cdr:cNvPr>
        <cdr:cNvSpPr txBox="1"/>
      </cdr:nvSpPr>
      <cdr:spPr>
        <a:xfrm xmlns:a="http://schemas.openxmlformats.org/drawingml/2006/main">
          <a:off x="0" y="30089"/>
          <a:ext cx="5866637" cy="386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spcAft>
              <a:spcPts val="1500"/>
            </a:spcAft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Luiss Sans" pitchFamily="2" charset="0"/>
            </a:rPr>
            <a:t>I cambiamenti normativi frequenti che rendono  difficile l’adeguamento tempestivo </a:t>
          </a:r>
        </a:p>
        <a:p xmlns:a="http://schemas.openxmlformats.org/drawingml/2006/main">
          <a:pPr>
            <a:spcAft>
              <a:spcPts val="1500"/>
            </a:spcAft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Luiss Sans" pitchFamily="2" charset="0"/>
            </a:rPr>
            <a:t>Troppi soggetti pubblici che non hanno competenza sulle PMI</a:t>
          </a:r>
        </a:p>
        <a:p xmlns:a="http://schemas.openxmlformats.org/drawingml/2006/main">
          <a:pPr>
            <a:spcAft>
              <a:spcPts val="1500"/>
            </a:spcAft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Luiss Sans" pitchFamily="2" charset="0"/>
            </a:rPr>
            <a:t>La frammentarietà, complessità e contraddittorietà delle norme e la mancanza di semplificazioni degli adempimenti</a:t>
          </a:r>
        </a:p>
        <a:p xmlns:a="http://schemas.openxmlformats.org/drawingml/2006/main">
          <a:pPr>
            <a:spcAft>
              <a:spcPts val="1500"/>
            </a:spcAft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Luiss Sans" pitchFamily="2" charset="0"/>
            </a:rPr>
            <a:t>I costi legati agli adempimenti amministrativi</a:t>
          </a:r>
        </a:p>
        <a:p xmlns:a="http://schemas.openxmlformats.org/drawingml/2006/main">
          <a:pPr>
            <a:spcAft>
              <a:spcPts val="1500"/>
            </a:spcAft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Luiss Sans" pitchFamily="2" charset="0"/>
            </a:rPr>
            <a:t>La sovrapposizione degli iter burocratici e i troppi oneri per le PMI</a:t>
          </a:r>
        </a:p>
        <a:p xmlns:a="http://schemas.openxmlformats.org/drawingml/2006/main">
          <a:pPr>
            <a:spcAft>
              <a:spcPts val="1500"/>
            </a:spcAft>
          </a:pPr>
          <a:r>
            <a:rPr lang="it-IT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Luiss Sans" pitchFamily="2" charset="0"/>
            </a:rPr>
            <a:t>La complessità e lentezza delle procedure amministrative </a:t>
          </a:r>
        </a:p>
        <a:p xmlns:a="http://schemas.openxmlformats.org/drawingml/2006/main">
          <a:pPr>
            <a:spcAft>
              <a:spcPts val="900"/>
            </a:spcAft>
          </a:pPr>
          <a:endParaRPr lang="it-IT" sz="2000" kern="1200" dirty="0">
            <a:solidFill>
              <a:schemeClr val="tx1">
                <a:lumMod val="75000"/>
                <a:lumOff val="25000"/>
              </a:schemeClr>
            </a:solidFill>
            <a:latin typeface="Luiss Sans" pitchFamily="2" charset="0"/>
          </a:endParaRPr>
        </a:p>
        <a:p xmlns:a="http://schemas.openxmlformats.org/drawingml/2006/main">
          <a:pPr>
            <a:spcAft>
              <a:spcPts val="900"/>
            </a:spcAft>
          </a:pPr>
          <a:endParaRPr lang="it-IT" sz="2000" kern="1200" dirty="0">
            <a:solidFill>
              <a:schemeClr val="tx1">
                <a:lumMod val="75000"/>
                <a:lumOff val="25000"/>
              </a:schemeClr>
            </a:solidFill>
            <a:latin typeface="Luiss Sans" pitchFamily="2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45%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42%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18%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23%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43%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43" y="489147"/>
          <a:ext cx="1099194" cy="54096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26%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19%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18%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0.03305</cdr:x>
      <cdr:y>0.32121</cdr:y>
    </cdr:from>
    <cdr:to>
      <cdr:x>0.39654</cdr:x>
      <cdr:y>0.67645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6443F101-CF24-CFFB-F4C0-B910B25942DA}"/>
            </a:ext>
          </a:extLst>
        </cdr:cNvPr>
        <cdr:cNvSpPr txBox="1"/>
      </cdr:nvSpPr>
      <cdr:spPr>
        <a:xfrm xmlns:a="http://schemas.openxmlformats.org/drawingml/2006/main">
          <a:off x="99939" y="489145"/>
          <a:ext cx="1099189" cy="5409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kern="1200" dirty="0">
              <a:latin typeface="Century Gothic" panose="020B0502020202020204" pitchFamily="34" charset="0"/>
            </a:rPr>
            <a:t>39% </a:t>
          </a:r>
          <a:br>
            <a:rPr lang="it-IT" sz="1100" kern="1200" dirty="0">
              <a:latin typeface="Century Gothic" panose="020B0502020202020204" pitchFamily="34" charset="0"/>
            </a:rPr>
          </a:br>
          <a:r>
            <a:rPr lang="it-IT" sz="1100" kern="1200" dirty="0">
              <a:latin typeface="Century Gothic" panose="020B0502020202020204" pitchFamily="34" charset="0"/>
            </a:rPr>
            <a:t>D’ACCORDO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04FC-0E64-1840-9C6A-42B85D5EA1CD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4299-DFA9-814B-AD28-ECDE1FA0A8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COPERTINA BIANCA CON FOTO E LOGO PARTNER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0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2CB27-49FE-C910-D104-209EE379B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99A3BE-4133-80AB-FEFA-AF7E7B875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497D6D-AC1F-9F4A-4988-E6D71F07F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INTERNA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2C24E3-E5C2-AB4E-86D3-184B7E01E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06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INTERNA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62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A968E-FFC2-1E75-094E-1D337E9B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27EF112-3480-EB67-CACE-4C31C9CE5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AF2CDE-574E-23D3-4503-CF726379F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354E36-D047-6B3F-BEEA-75589B562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3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18CCD-7BD2-E16C-BDD7-C7C2711A8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B2F6D5-0190-D999-45B3-514163C0A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CB9115E-4A1B-005E-5CB8-04376A580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B911BC-7642-7130-3825-8F1023112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08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817EC-764C-581D-8394-09EBB270A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9EE6D6-F34B-F44A-A65D-D234C68CF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BAFBFD9-9CC8-2510-2102-F04BE25E8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FEDAFF-137A-8BED-0E5B-7044CED50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34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02E54-A705-ABD4-CD55-C37FCCC80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A847D8-FBCB-A6BF-18C9-10F6AA369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538CEC-E067-4E75-1E97-9497318FA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377E6A-F2C0-876E-6AFD-8DC5D1646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07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77657-30E3-B915-D504-21070A3A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9C4091-2487-AD70-9E64-5D22D922F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FFF117F-A7B4-5BBA-A7C2-AF6D7984F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2A475-CA61-F090-2064-96D14E595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83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4039-D57A-D6DE-5E45-7002A9AE4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E6A496-CED5-13C8-284E-92BC8F605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FF1DCD-A6B8-817E-43D3-B23CB6ED2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EBF0D7-30BD-CDE9-8214-2E0F17846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testo -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8276201-F128-4A9F-9C00-B3F93A5B9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8443" y="5758101"/>
            <a:ext cx="1078939" cy="8871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2548208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3119075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6019655"/>
            <a:ext cx="2104551" cy="5472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15 ottobre 2025</a:t>
            </a:fld>
            <a:endParaRPr lang="it-IT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5A46FEDB-F263-2844-BBB8-16B9F5DF9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086" y="564745"/>
            <a:ext cx="1229574" cy="95607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859482A-52FE-2A21-EFE1-528385057DE8}"/>
              </a:ext>
            </a:extLst>
          </p:cNvPr>
          <p:cNvCxnSpPr>
            <a:cxnSpLocks/>
          </p:cNvCxnSpPr>
          <p:nvPr userDrawn="1"/>
        </p:nvCxnSpPr>
        <p:spPr>
          <a:xfrm>
            <a:off x="2626822" y="6464968"/>
            <a:ext cx="4563687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A638EEE-0263-6BB1-D59F-226A5BAC96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1556" y="6166663"/>
            <a:ext cx="1044329" cy="314931"/>
          </a:xfrm>
          <a:prstGeom prst="rect">
            <a:avLst/>
          </a:prstGeom>
        </p:spPr>
      </p:pic>
      <p:pic>
        <p:nvPicPr>
          <p:cNvPr id="12" name="Immagine 11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A0EDED1E-FD81-2BB5-9FD4-1EC3F5B63F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275" y="6061233"/>
            <a:ext cx="1245514" cy="420361"/>
          </a:xfrm>
          <a:prstGeom prst="rect">
            <a:avLst/>
          </a:prstGeom>
        </p:spPr>
      </p:pic>
      <p:pic>
        <p:nvPicPr>
          <p:cNvPr id="2050" name="Picture 2" descr="AHK Italien - Employer Branding Great Place to Work">
            <a:extLst>
              <a:ext uri="{FF2B5EF4-FFF2-40B4-BE49-F238E27FC236}">
                <a16:creationId xmlns:a16="http://schemas.microsoft.com/office/drawing/2014/main" id="{FAADF6BC-42CB-DC20-12AA-5D5FEDFDF2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4595417"/>
            <a:ext cx="3787216" cy="8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85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4" userDrawn="1">
          <p15:clr>
            <a:srgbClr val="FBAE40"/>
          </p15:clr>
        </p15:guide>
        <p15:guide id="5" orient="horz" pos="3517" userDrawn="1">
          <p15:clr>
            <a:srgbClr val="FBAE40"/>
          </p15:clr>
        </p15:guide>
        <p15:guide id="7" orient="horz" pos="2742" userDrawn="1">
          <p15:clr>
            <a:srgbClr val="FBAE40"/>
          </p15:clr>
        </p15:guide>
        <p15:guide id="8" orient="horz" pos="1091" userDrawn="1">
          <p15:clr>
            <a:srgbClr val="FBAE40"/>
          </p15:clr>
        </p15:guide>
        <p15:guide id="10" pos="5011" userDrawn="1">
          <p15:clr>
            <a:srgbClr val="FBAE40"/>
          </p15:clr>
        </p15:guide>
        <p15:guide id="11" pos="46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lide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0"/>
            <a:ext cx="11222038" cy="43399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1E475A-0092-7F08-7E00-19ECA618F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115911"/>
            <a:ext cx="609335" cy="473800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A51B38A-0AEC-0B2C-19CD-6D96D0604929}"/>
              </a:ext>
            </a:extLst>
          </p:cNvPr>
          <p:cNvCxnSpPr>
            <a:cxnSpLocks/>
          </p:cNvCxnSpPr>
          <p:nvPr userDrawn="1"/>
        </p:nvCxnSpPr>
        <p:spPr>
          <a:xfrm>
            <a:off x="1267326" y="6567802"/>
            <a:ext cx="6697579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ACCF4777-9995-2858-1BC5-B9BA8E0602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295" y="6032379"/>
            <a:ext cx="824087" cy="677583"/>
          </a:xfrm>
          <a:prstGeom prst="rect">
            <a:avLst/>
          </a:prstGeom>
        </p:spPr>
      </p:pic>
      <p:pic>
        <p:nvPicPr>
          <p:cNvPr id="15" name="Immagine 14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09F9D5D5-3F95-7450-D1C2-3ED43973AA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9735" y="6263359"/>
            <a:ext cx="951315" cy="321069"/>
          </a:xfrm>
          <a:prstGeom prst="rect">
            <a:avLst/>
          </a:prstGeom>
        </p:spPr>
      </p:pic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4ED8F47-2863-EE27-B076-661F1F0E5D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8347" y="6343886"/>
            <a:ext cx="797651" cy="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interna a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F852A-D30A-CC4D-BB28-88564798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87984D-29CE-3442-8C11-C7B68CA4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528003"/>
            <a:ext cx="5359131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0D039-24D7-3D4C-AC12-8A561B08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118" y="1534556"/>
            <a:ext cx="5611019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AF398B1-DA12-7179-FFEA-6E404F847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115911"/>
            <a:ext cx="609335" cy="473800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9723E52-50DE-03B8-3CB9-7410395FFA57}"/>
              </a:ext>
            </a:extLst>
          </p:cNvPr>
          <p:cNvCxnSpPr>
            <a:cxnSpLocks/>
          </p:cNvCxnSpPr>
          <p:nvPr userDrawn="1"/>
        </p:nvCxnSpPr>
        <p:spPr>
          <a:xfrm>
            <a:off x="1267326" y="6567802"/>
            <a:ext cx="6697579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3A5A5D52-D8C4-EDD8-5E01-F4B84B117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295" y="6032379"/>
            <a:ext cx="824087" cy="677583"/>
          </a:xfrm>
          <a:prstGeom prst="rect">
            <a:avLst/>
          </a:prstGeom>
        </p:spPr>
      </p:pic>
      <p:pic>
        <p:nvPicPr>
          <p:cNvPr id="16" name="Immagine 15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E6DFF73E-D448-89A0-A5E9-852F22FE2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9735" y="6263359"/>
            <a:ext cx="951315" cy="321069"/>
          </a:xfrm>
          <a:prstGeom prst="rect">
            <a:avLst/>
          </a:prstGeom>
        </p:spPr>
      </p:pic>
      <p:pic>
        <p:nvPicPr>
          <p:cNvPr id="17" name="Immagine 1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845B0E6-05A4-F73A-6F48-E427E29AA4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8347" y="6343886"/>
            <a:ext cx="797651" cy="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n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02E30-BCD6-B540-9A70-A2109E6F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7671" y="6224587"/>
            <a:ext cx="7853081" cy="365125"/>
          </a:xfrm>
        </p:spPr>
        <p:txBody>
          <a:bodyPr/>
          <a:lstStyle>
            <a:lvl1pPr>
              <a:defRPr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69FEF-6CA0-6C4F-867F-1AC8C99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224587"/>
            <a:ext cx="858838" cy="365125"/>
          </a:xfrm>
        </p:spPr>
        <p:txBody>
          <a:bodyPr/>
          <a:lstStyle>
            <a:lvl1pPr>
              <a:defRPr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998D15-64BF-DF41-865D-5D6479171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416" y="6115911"/>
            <a:ext cx="609334" cy="473800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E7C73DA-A547-588D-9768-3482221E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0"/>
            <a:ext cx="11222038" cy="43399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4EFA13C-C430-1A5F-E340-780F944700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0" y="6115911"/>
            <a:ext cx="609335" cy="4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erna Blu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1"/>
            <a:ext cx="11222038" cy="42148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02E30-BCD6-B540-9A70-A2109E6F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7671" y="6224587"/>
            <a:ext cx="78530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69FEF-6CA0-6C4F-867F-1AC8C99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224587"/>
            <a:ext cx="8588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998D15-64BF-DF41-865D-5D6479171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562" y="6115911"/>
            <a:ext cx="609334" cy="4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2946626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0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DCAE34-9B0B-7846-B12B-0C530751E1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6" y="5306079"/>
            <a:ext cx="1229574" cy="9560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8A80AE-DF33-A6A6-FF0A-F31612F7FD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3923" y="5141729"/>
            <a:ext cx="1723460" cy="1417068"/>
          </a:xfrm>
          <a:prstGeom prst="rect">
            <a:avLst/>
          </a:prstGeom>
        </p:spPr>
      </p:pic>
      <p:pic>
        <p:nvPicPr>
          <p:cNvPr id="9" name="Immagine 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B691458-9136-DCC0-2D51-FBF2AC593F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5600" y="5784037"/>
            <a:ext cx="1668176" cy="503060"/>
          </a:xfrm>
          <a:prstGeom prst="rect">
            <a:avLst/>
          </a:prstGeom>
        </p:spPr>
      </p:pic>
      <p:pic>
        <p:nvPicPr>
          <p:cNvPr id="10" name="Immagine 9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406C1D5F-D4B4-9FAF-694E-301956C732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01229" y="5615626"/>
            <a:ext cx="1989542" cy="6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0D9461D8-08BF-204F-8ABB-496B7A522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" y="549275"/>
            <a:ext cx="11098213" cy="57705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8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testo - Blu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3A70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Titolo 1">
            <a:extLst>
              <a:ext uri="{FF2B5EF4-FFF2-40B4-BE49-F238E27FC236}">
                <a16:creationId xmlns:a16="http://schemas.microsoft.com/office/drawing/2014/main" id="{D8DEF125-2684-F549-A1D1-5B1717569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2519616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5" name="Sottotitolo 2">
            <a:extLst>
              <a:ext uri="{FF2B5EF4-FFF2-40B4-BE49-F238E27FC236}">
                <a16:creationId xmlns:a16="http://schemas.microsoft.com/office/drawing/2014/main" id="{3A2264A0-87FD-5146-8918-63226D4FB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3090483"/>
            <a:ext cx="11189994" cy="1254318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chemeClr val="bg1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9B6CC315-0E4A-A245-B067-31EAE6FB17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7" y="564745"/>
            <a:ext cx="1229572" cy="956079"/>
          </a:xfrm>
          <a:prstGeom prst="rect">
            <a:avLst/>
          </a:prstGeom>
        </p:spPr>
      </p:pic>
      <p:sp>
        <p:nvSpPr>
          <p:cNvPr id="19" name="Segnaposto data 3">
            <a:extLst>
              <a:ext uri="{FF2B5EF4-FFF2-40B4-BE49-F238E27FC236}">
                <a16:creationId xmlns:a16="http://schemas.microsoft.com/office/drawing/2014/main" id="{1A770DC1-65C3-6EAB-E887-A0BDE4E3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6019655"/>
            <a:ext cx="2104551" cy="5472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i="0"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15 ottobre 2025</a:t>
            </a:fld>
            <a:endParaRPr lang="it-IT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4D48674-4214-FF22-34A9-425D397AD7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88443" y="5820275"/>
            <a:ext cx="1078939" cy="778822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DEB17C9-0DB6-0F88-9266-C1F7A84FFD66}"/>
              </a:ext>
            </a:extLst>
          </p:cNvPr>
          <p:cNvCxnSpPr>
            <a:cxnSpLocks/>
          </p:cNvCxnSpPr>
          <p:nvPr userDrawn="1"/>
        </p:nvCxnSpPr>
        <p:spPr>
          <a:xfrm>
            <a:off x="2626822" y="6464968"/>
            <a:ext cx="45636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702FB6D5-2FF3-26B3-00BB-A1318A5A8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91556" y="6166663"/>
            <a:ext cx="1044329" cy="31493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2CFB724-4F46-7184-A4C7-5A0F20F18F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502275" y="6061233"/>
            <a:ext cx="1245514" cy="4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2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testo e foto -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23A4B60-C2DB-3944-8C1E-0BE71BB6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6" y="564745"/>
            <a:ext cx="1229574" cy="956079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380B2E03-0414-99C4-5842-4C529C757AD8}"/>
              </a:ext>
            </a:extLst>
          </p:cNvPr>
          <p:cNvSpPr txBox="1">
            <a:spLocks/>
          </p:cNvSpPr>
          <p:nvPr userDrawn="1"/>
        </p:nvSpPr>
        <p:spPr>
          <a:xfrm>
            <a:off x="522271" y="6019655"/>
            <a:ext cx="2104551" cy="547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it-IT"/>
            </a:defPPr>
            <a:lvl1pPr marL="0" algn="l" defTabSz="914400" rtl="0" eaLnBrk="1" latinLnBrk="0" hangingPunct="1">
              <a:defRPr sz="2200" b="1" i="0" kern="1200">
                <a:solidFill>
                  <a:srgbClr val="003A70"/>
                </a:solidFill>
                <a:latin typeface="Luiss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A97C65-1B54-DB47-A604-7DF0E350DE20}" type="datetime4">
              <a:rPr lang="it-IT" smtClean="0"/>
              <a:pPr/>
              <a:t>15 ottobre 2025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96E74E-F881-5088-3AE0-80FB50163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443" y="5758101"/>
            <a:ext cx="1078939" cy="887128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DEB2067-0052-FBBB-5A7C-F2B1F5BA3F75}"/>
              </a:ext>
            </a:extLst>
          </p:cNvPr>
          <p:cNvCxnSpPr>
            <a:cxnSpLocks/>
          </p:cNvCxnSpPr>
          <p:nvPr userDrawn="1"/>
        </p:nvCxnSpPr>
        <p:spPr>
          <a:xfrm>
            <a:off x="2626822" y="6464968"/>
            <a:ext cx="4563687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5C3EE01-A309-5AB6-7FD7-FE1CF36B0A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1556" y="6166663"/>
            <a:ext cx="1044329" cy="314931"/>
          </a:xfrm>
          <a:prstGeom prst="rect">
            <a:avLst/>
          </a:prstGeom>
        </p:spPr>
      </p:pic>
      <p:pic>
        <p:nvPicPr>
          <p:cNvPr id="16" name="Immagine 15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6C6E826D-81A0-078A-53FB-8C00A292E9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275" y="6061233"/>
            <a:ext cx="1245514" cy="420361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73196829-A40D-673E-D6AA-87FD6DEAB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2376404"/>
            <a:ext cx="6921715" cy="10525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69CF05B-2FC6-9B0E-3D9C-180C4A2BA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3599418"/>
            <a:ext cx="6921714" cy="125431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7" name="Segnaposto immagine 5">
            <a:extLst>
              <a:ext uri="{FF2B5EF4-FFF2-40B4-BE49-F238E27FC236}">
                <a16:creationId xmlns:a16="http://schemas.microsoft.com/office/drawing/2014/main" id="{6793EF22-12C5-3321-9F6D-B2145E2482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5067" y="2376404"/>
            <a:ext cx="3278053" cy="3405806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/>
              <a:t>Immagine</a:t>
            </a:r>
          </a:p>
        </p:txBody>
      </p:sp>
      <p:pic>
        <p:nvPicPr>
          <p:cNvPr id="2" name="Picture 2" descr="AHK Italien - Employer Branding Great Place to Work">
            <a:extLst>
              <a:ext uri="{FF2B5EF4-FFF2-40B4-BE49-F238E27FC236}">
                <a16:creationId xmlns:a16="http://schemas.microsoft.com/office/drawing/2014/main" id="{59E3FA82-67AF-2411-760C-A46FE08FD6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4595417"/>
            <a:ext cx="3787216" cy="8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3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9" pos="7680" userDrawn="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testo e foto + partner -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immagine 5">
            <a:extLst>
              <a:ext uri="{FF2B5EF4-FFF2-40B4-BE49-F238E27FC236}">
                <a16:creationId xmlns:a16="http://schemas.microsoft.com/office/drawing/2014/main" id="{5441D381-F275-1742-880C-884CF2AA0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52997" y="564745"/>
            <a:ext cx="1590123" cy="547200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45B1919E-737B-4949-A8CF-048430979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2376404"/>
            <a:ext cx="6921715" cy="10525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1" name="Sottotitolo 2">
            <a:extLst>
              <a:ext uri="{FF2B5EF4-FFF2-40B4-BE49-F238E27FC236}">
                <a16:creationId xmlns:a16="http://schemas.microsoft.com/office/drawing/2014/main" id="{E57582A5-CC99-B64A-83C2-4BF602A39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3599418"/>
            <a:ext cx="6921714" cy="125431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7" name="Segnaposto immagine 5">
            <a:extLst>
              <a:ext uri="{FF2B5EF4-FFF2-40B4-BE49-F238E27FC236}">
                <a16:creationId xmlns:a16="http://schemas.microsoft.com/office/drawing/2014/main" id="{4074B329-6038-0D4F-9F45-50FBE8D63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5067" y="2376404"/>
            <a:ext cx="3278053" cy="3405806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/>
              <a:t>Immagine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574D29E-BE9A-024E-8A0D-DA204AD75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6" y="564745"/>
            <a:ext cx="1229574" cy="956079"/>
          </a:xfrm>
          <a:prstGeom prst="rect">
            <a:avLst/>
          </a:prstGeom>
        </p:spPr>
      </p:pic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D8883BD9-D4C9-47A0-DCB4-D1EE69D263BE}"/>
              </a:ext>
            </a:extLst>
          </p:cNvPr>
          <p:cNvSpPr txBox="1">
            <a:spLocks/>
          </p:cNvSpPr>
          <p:nvPr userDrawn="1"/>
        </p:nvSpPr>
        <p:spPr>
          <a:xfrm>
            <a:off x="522271" y="6019655"/>
            <a:ext cx="2104551" cy="5472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it-IT"/>
            </a:defPPr>
            <a:lvl1pPr marL="0" algn="l" defTabSz="914400" rtl="0" eaLnBrk="1" latinLnBrk="0" hangingPunct="1">
              <a:defRPr sz="2200" b="1" i="0" kern="1200">
                <a:solidFill>
                  <a:srgbClr val="003A70"/>
                </a:solidFill>
                <a:latin typeface="Luiss Sans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A97C65-1B54-DB47-A604-7DF0E350DE20}" type="datetime4">
              <a:rPr lang="it-IT" smtClean="0"/>
              <a:pPr/>
              <a:t>15 ottobre 2025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9388F8E-05A7-A9CB-C061-8371AA874C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8443" y="5758101"/>
            <a:ext cx="1078939" cy="887128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AD4A610-5DF0-C944-A36C-3EF754FFCB9A}"/>
              </a:ext>
            </a:extLst>
          </p:cNvPr>
          <p:cNvCxnSpPr>
            <a:cxnSpLocks/>
          </p:cNvCxnSpPr>
          <p:nvPr userDrawn="1"/>
        </p:nvCxnSpPr>
        <p:spPr>
          <a:xfrm>
            <a:off x="2626822" y="6464968"/>
            <a:ext cx="4666237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E59B890-1306-E1A5-B037-F0AD640A5B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3535" y="6166663"/>
            <a:ext cx="1044329" cy="314931"/>
          </a:xfrm>
          <a:prstGeom prst="rect">
            <a:avLst/>
          </a:prstGeom>
        </p:spPr>
      </p:pic>
      <p:pic>
        <p:nvPicPr>
          <p:cNvPr id="17" name="Immagine 16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412CD643-31CC-DBD9-A7E5-EEC4C2E71D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275" y="6061233"/>
            <a:ext cx="1245514" cy="4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  <p15:guide id="12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-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  <p:sp>
        <p:nvSpPr>
          <p:cNvPr id="53" name="Segnaposto testo 4">
            <a:extLst>
              <a:ext uri="{FF2B5EF4-FFF2-40B4-BE49-F238E27FC236}">
                <a16:creationId xmlns:a16="http://schemas.microsoft.com/office/drawing/2014/main" id="{BF66FE7A-DB7A-5846-B05A-77A8BC905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64" y="5051834"/>
            <a:ext cx="1892300" cy="1490662"/>
          </a:xfrm>
        </p:spPr>
        <p:txBody>
          <a:bodyPr/>
          <a:lstStyle>
            <a:lvl1pPr>
              <a:defRPr sz="9600" b="1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7423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- Blu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  <a:solidFill>
            <a:srgbClr val="003A70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A58544-D3CB-EE4C-BC93-2F603D395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64" y="5051834"/>
            <a:ext cx="1892300" cy="1490662"/>
          </a:xfrm>
        </p:spPr>
        <p:txBody>
          <a:bodyPr/>
          <a:lstStyle>
            <a:lvl1pPr>
              <a:defRPr sz="9600" b="1"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00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- colore personalizza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  <p:sp>
        <p:nvSpPr>
          <p:cNvPr id="58" name="Segnaposto testo 4">
            <a:extLst>
              <a:ext uri="{FF2B5EF4-FFF2-40B4-BE49-F238E27FC236}">
                <a16:creationId xmlns:a16="http://schemas.microsoft.com/office/drawing/2014/main" id="{D98B88A7-2ECF-F74F-AA59-126E06E92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64" y="5051834"/>
            <a:ext cx="1892300" cy="1490662"/>
          </a:xfrm>
        </p:spPr>
        <p:txBody>
          <a:bodyPr/>
          <a:lstStyle>
            <a:lvl1pPr>
              <a:defRPr sz="96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1679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0"/>
            <a:ext cx="11222038" cy="43399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2718396-3089-494E-88E4-C2C6CC043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115911"/>
            <a:ext cx="609335" cy="4738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0D1104D-AF68-88E0-7119-EDCF8EA222C3}"/>
              </a:ext>
            </a:extLst>
          </p:cNvPr>
          <p:cNvCxnSpPr>
            <a:cxnSpLocks/>
          </p:cNvCxnSpPr>
          <p:nvPr userDrawn="1"/>
        </p:nvCxnSpPr>
        <p:spPr>
          <a:xfrm>
            <a:off x="1267326" y="6567802"/>
            <a:ext cx="6697579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7289921A-3AE1-A56E-DB50-30EA67D2F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295" y="6032379"/>
            <a:ext cx="824087" cy="677583"/>
          </a:xfrm>
          <a:prstGeom prst="rect">
            <a:avLst/>
          </a:prstGeom>
        </p:spPr>
      </p:pic>
      <p:pic>
        <p:nvPicPr>
          <p:cNvPr id="13" name="Immagine 12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8D018A65-9177-D6E5-D5DC-9CBC954F12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9735" y="6263359"/>
            <a:ext cx="951315" cy="321069"/>
          </a:xfrm>
          <a:prstGeom prst="rect">
            <a:avLst/>
          </a:prstGeom>
        </p:spPr>
      </p:pic>
      <p:pic>
        <p:nvPicPr>
          <p:cNvPr id="14" name="Immagine 1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307B20A-0CFE-E799-FEE9-F0953FD4A8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8347" y="6343886"/>
            <a:ext cx="797651" cy="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0"/>
            <a:ext cx="11222038" cy="43399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C8CAF3-4090-61B5-70B4-08BB3120C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" y="6115911"/>
            <a:ext cx="609335" cy="473800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16632B8-55BD-E599-EEC5-C2E5FCA1E2AA}"/>
              </a:ext>
            </a:extLst>
          </p:cNvPr>
          <p:cNvCxnSpPr>
            <a:cxnSpLocks/>
          </p:cNvCxnSpPr>
          <p:nvPr userDrawn="1"/>
        </p:nvCxnSpPr>
        <p:spPr>
          <a:xfrm>
            <a:off x="1267326" y="6567802"/>
            <a:ext cx="6697579" cy="0"/>
          </a:xfrm>
          <a:prstGeom prst="line">
            <a:avLst/>
          </a:prstGeom>
          <a:ln w="28575">
            <a:solidFill>
              <a:srgbClr val="003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7786FC8E-A1D4-901F-0218-5754B467D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295" y="6032379"/>
            <a:ext cx="824087" cy="677583"/>
          </a:xfrm>
          <a:prstGeom prst="rect">
            <a:avLst/>
          </a:prstGeom>
        </p:spPr>
      </p:pic>
      <p:pic>
        <p:nvPicPr>
          <p:cNvPr id="15" name="Immagine 14" descr="Immagine che contiene Elementi grafici, grafica, Carattere, Policromia&#10;&#10;Descrizione generata automaticamente">
            <a:extLst>
              <a:ext uri="{FF2B5EF4-FFF2-40B4-BE49-F238E27FC236}">
                <a16:creationId xmlns:a16="http://schemas.microsoft.com/office/drawing/2014/main" id="{B7C9E3A2-64B0-2AE6-B883-05B2C1B4F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9735" y="6263359"/>
            <a:ext cx="951315" cy="321069"/>
          </a:xfrm>
          <a:prstGeom prst="rect">
            <a:avLst/>
          </a:prstGeom>
        </p:spPr>
      </p:pic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6B1EBA7-9EE1-F9B4-9B83-978A48BC7D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8347" y="6343886"/>
            <a:ext cx="797651" cy="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49B507-8551-CC47-91BD-DBB3E40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411DEE-4AD8-E74D-AEA0-F1709A493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11" y="1532404"/>
            <a:ext cx="11222038" cy="4344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83537-6367-1443-9D86-622943D14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91971" y="6224587"/>
            <a:ext cx="7742517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r">
              <a:defRPr sz="1400" b="1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8A305-BBBD-9C45-8197-11A6CAC5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224587"/>
            <a:ext cx="858838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r">
              <a:defRPr sz="14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92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61" r:id="rId4"/>
    <p:sldLayoutId id="2147483651" r:id="rId5"/>
    <p:sldLayoutId id="2147483664" r:id="rId6"/>
    <p:sldLayoutId id="2147483665" r:id="rId7"/>
    <p:sldLayoutId id="2147483650" r:id="rId8"/>
    <p:sldLayoutId id="2147483674" r:id="rId9"/>
    <p:sldLayoutId id="2147483676" r:id="rId10"/>
    <p:sldLayoutId id="2147483652" r:id="rId11"/>
    <p:sldLayoutId id="2147483667" r:id="rId12"/>
    <p:sldLayoutId id="2147483675" r:id="rId13"/>
    <p:sldLayoutId id="2147483673" r:id="rId14"/>
    <p:sldLayoutId id="214748366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rgbClr val="003A70"/>
          </a:solidFill>
          <a:latin typeface="Luiss Sans" pitchFamily="2" charset="0"/>
          <a:ea typeface="Luiss Sans" pitchFamily="2" charset="0"/>
          <a:cs typeface="Luiss Sans" pitchFamily="2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>
              <a:lumMod val="65000"/>
              <a:lumOff val="35000"/>
            </a:schemeClr>
          </a:solidFill>
          <a:latin typeface="Luiss Sans" pitchFamily="2" charset="0"/>
          <a:ea typeface="Luiss Sans" pitchFamily="2" charset="0"/>
          <a:cs typeface="Luiss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6709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  <p15:guide id="8" orient="horz" pos="3981" userDrawn="1">
          <p15:clr>
            <a:srgbClr val="F26B43"/>
          </p15:clr>
        </p15:guide>
        <p15:guide id="9" orient="horz" pos="30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3702" userDrawn="1">
          <p15:clr>
            <a:srgbClr val="F26B43"/>
          </p15:clr>
        </p15:guide>
        <p15:guide id="12" pos="7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4001CA5-D207-F455-AB65-5A89F21D0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917" y="2240609"/>
            <a:ext cx="8179448" cy="1584729"/>
          </a:xfrm>
        </p:spPr>
        <p:txBody>
          <a:bodyPr/>
          <a:lstStyle/>
          <a:p>
            <a:pPr>
              <a:tabLst>
                <a:tab pos="3943350" algn="l"/>
              </a:tabLst>
            </a:pPr>
            <a:r>
              <a:rPr lang="it-IT" b="0" dirty="0"/>
              <a:t>L’impatto delle criticità della </a:t>
            </a:r>
            <a:r>
              <a:rPr lang="it-IT" b="0"/>
              <a:t>Pubblica Amministrazione </a:t>
            </a:r>
            <a:r>
              <a:rPr lang="it-IT" b="0" dirty="0"/>
              <a:t>sulla competitività e la crescita delle micro, piccole e medio imprese </a:t>
            </a:r>
            <a:endParaRPr lang="en-US" b="0" dirty="0"/>
          </a:p>
        </p:txBody>
      </p:sp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8E4B2E81-3A89-CF4A-8CEE-23D2875607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3" r="24983"/>
          <a:stretch/>
        </p:blipFill>
        <p:spPr>
          <a:xfrm>
            <a:off x="8975558" y="2376404"/>
            <a:ext cx="2667562" cy="2388101"/>
          </a:xfrm>
        </p:spPr>
      </p:pic>
      <p:sp>
        <p:nvSpPr>
          <p:cNvPr id="3" name="Titolo 4">
            <a:extLst>
              <a:ext uri="{FF2B5EF4-FFF2-40B4-BE49-F238E27FC236}">
                <a16:creationId xmlns:a16="http://schemas.microsoft.com/office/drawing/2014/main" id="{00DFD054-A7AA-94B7-B7BA-2540CCD863B4}"/>
              </a:ext>
            </a:extLst>
          </p:cNvPr>
          <p:cNvSpPr txBox="1">
            <a:spLocks/>
          </p:cNvSpPr>
          <p:nvPr/>
        </p:nvSpPr>
        <p:spPr>
          <a:xfrm>
            <a:off x="348915" y="3976334"/>
            <a:ext cx="8333357" cy="19443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pPr>
              <a:tabLst>
                <a:tab pos="3943350" algn="l"/>
              </a:tabLst>
            </a:pPr>
            <a:r>
              <a:rPr lang="it-IT" sz="3500" dirty="0"/>
              <a:t>I risultati dello studio</a:t>
            </a:r>
          </a:p>
          <a:p>
            <a:pPr>
              <a:tabLst>
                <a:tab pos="3943350" algn="l"/>
              </a:tabLst>
            </a:pPr>
            <a:endParaRPr lang="it-IT" sz="3500" dirty="0"/>
          </a:p>
          <a:p>
            <a:pPr>
              <a:tabLst>
                <a:tab pos="3943350" algn="l"/>
              </a:tabLst>
            </a:pPr>
            <a:endParaRPr lang="it-IT" sz="3500" dirty="0"/>
          </a:p>
          <a:p>
            <a:pPr>
              <a:tabLst>
                <a:tab pos="3943350" algn="l"/>
              </a:tabLst>
            </a:pPr>
            <a:r>
              <a:rPr lang="it-IT" sz="3500" dirty="0"/>
              <a:t>Prof. Matteo Caroli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7836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71AFB-337C-D8E3-804D-7F2EBF9B2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003" y="2636635"/>
            <a:ext cx="11189995" cy="1584729"/>
          </a:xfrm>
        </p:spPr>
        <p:txBody>
          <a:bodyPr/>
          <a:lstStyle/>
          <a:p>
            <a:r>
              <a:rPr lang="it-IT" dirty="0"/>
              <a:t>Grazie per l’attenzione.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Luiss Business School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795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AAD7-F293-0F45-9E7B-0A63E3AC3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asellaDiTesto 1">
            <a:extLst>
              <a:ext uri="{FF2B5EF4-FFF2-40B4-BE49-F238E27FC236}">
                <a16:creationId xmlns:a16="http://schemas.microsoft.com/office/drawing/2014/main" id="{A07600A9-039D-98D7-E691-EDC9439A6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090523"/>
              </p:ext>
            </p:extLst>
          </p:nvPr>
        </p:nvGraphicFramePr>
        <p:xfrm>
          <a:off x="637381" y="1411423"/>
          <a:ext cx="11222038" cy="433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olo 3">
            <a:extLst>
              <a:ext uri="{FF2B5EF4-FFF2-40B4-BE49-F238E27FC236}">
                <a16:creationId xmlns:a16="http://schemas.microsoft.com/office/drawing/2014/main" id="{CA4D1041-9A64-BC96-8F92-F28C2B8FB124}"/>
              </a:ext>
            </a:extLst>
          </p:cNvPr>
          <p:cNvSpPr txBox="1">
            <a:spLocks/>
          </p:cNvSpPr>
          <p:nvPr/>
        </p:nvSpPr>
        <p:spPr>
          <a:xfrm>
            <a:off x="571500" y="5175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i="0" kern="120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pPr lvl="0" algn="r">
              <a:spcAft>
                <a:spcPts val="600"/>
              </a:spcAft>
              <a:defRPr/>
            </a:pPr>
            <a:r>
              <a:rPr lang="it-IT" sz="2800" b="1" dirty="0">
                <a:ln w="0"/>
                <a:solidFill>
                  <a:schemeClr val="bg1">
                    <a:lumMod val="50000"/>
                  </a:schemeClr>
                </a:solidFill>
              </a:rPr>
              <a:t>Perché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23352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>
            <a:extLst>
              <a:ext uri="{FF2B5EF4-FFF2-40B4-BE49-F238E27FC236}">
                <a16:creationId xmlns:a16="http://schemas.microsoft.com/office/drawing/2014/main" id="{C9623C07-7625-8C14-1650-BA6841E5120C}"/>
              </a:ext>
            </a:extLst>
          </p:cNvPr>
          <p:cNvGrpSpPr/>
          <p:nvPr/>
        </p:nvGrpSpPr>
        <p:grpSpPr>
          <a:xfrm>
            <a:off x="980346" y="1041149"/>
            <a:ext cx="10838817" cy="5088047"/>
            <a:chOff x="930223" y="1578247"/>
            <a:chExt cx="10838817" cy="3519956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91FF9F44-BC38-F2B1-CE3A-755E938F98D5}"/>
                </a:ext>
              </a:extLst>
            </p:cNvPr>
            <p:cNvGrpSpPr/>
            <p:nvPr/>
          </p:nvGrpSpPr>
          <p:grpSpPr>
            <a:xfrm>
              <a:off x="930223" y="1578247"/>
              <a:ext cx="5190661" cy="3519956"/>
              <a:chOff x="446624" y="1229271"/>
              <a:chExt cx="6125892" cy="1884092"/>
            </a:xfrm>
          </p:grpSpPr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1B03B095-D7C9-BD23-2444-9680B1EFD98C}"/>
                  </a:ext>
                </a:extLst>
              </p:cNvPr>
              <p:cNvSpPr/>
              <p:nvPr/>
            </p:nvSpPr>
            <p:spPr>
              <a:xfrm>
                <a:off x="446624" y="1229271"/>
                <a:ext cx="6125892" cy="1884092"/>
              </a:xfrm>
              <a:prstGeom prst="roundRect">
                <a:avLst/>
              </a:prstGeom>
              <a:solidFill>
                <a:srgbClr val="EBF7FF"/>
              </a:solidFill>
              <a:ln>
                <a:noFill/>
              </a:ln>
              <a:effectLst>
                <a:glow>
                  <a:schemeClr val="accent1">
                    <a:alpha val="50000"/>
                  </a:schemeClr>
                </a:glow>
                <a:softEdge rad="1143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61D0016-7B6A-8444-D42A-45684FDADF0D}"/>
                  </a:ext>
                </a:extLst>
              </p:cNvPr>
              <p:cNvSpPr txBox="1"/>
              <p:nvPr/>
            </p:nvSpPr>
            <p:spPr>
              <a:xfrm>
                <a:off x="709287" y="1362744"/>
                <a:ext cx="5828859" cy="1544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Ha natura </a:t>
                </a:r>
                <a:r>
                  <a:rPr lang="it-IT" sz="2800" b="1" dirty="0">
                    <a:solidFill>
                      <a:srgbClr val="003A70"/>
                    </a:solidFill>
                    <a:latin typeface="Luiss Sans" pitchFamily="2" charset="0"/>
                  </a:rPr>
                  <a:t>interdisciplinare</a:t>
                </a:r>
                <a:endParaRPr lang="it-IT" sz="2400" b="1" dirty="0">
                  <a:solidFill>
                    <a:srgbClr val="003A70"/>
                  </a:solidFill>
                  <a:latin typeface="Luiss Sans" pitchFamily="2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2000" dirty="0">
                  <a:solidFill>
                    <a:srgbClr val="003A70"/>
                  </a:solidFill>
                  <a:latin typeface="Luiss Sans" pitchFamily="2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Luiss Business School +  </a:t>
                </a:r>
                <a:r>
                  <a:rPr lang="it-IT" sz="2400" dirty="0" err="1">
                    <a:solidFill>
                      <a:srgbClr val="003A70"/>
                    </a:solidFill>
                    <a:latin typeface="Luiss Sans" pitchFamily="2" charset="0"/>
                  </a:rPr>
                  <a:t>RCenter</a:t>
                </a: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 sulle Amministrazioni Pubbliche «Vittorio Bachelet, Luiss Guido Carli»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endParaRPr lang="it-IT" sz="2400" dirty="0">
                  <a:solidFill>
                    <a:srgbClr val="003A70"/>
                  </a:solidFill>
                  <a:latin typeface="Luiss Sans" pitchFamily="2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Considera le evoluzioni in atto nella PA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Approfondisce le innovazioni normative e procedurali e quelle organizzative e tecnologiche</a:t>
                </a:r>
                <a:endParaRPr lang="it-IT" sz="1600" dirty="0">
                  <a:solidFill>
                    <a:srgbClr val="003A70"/>
                  </a:solidFill>
                  <a:latin typeface="Luiss Sans" pitchFamily="2" charset="0"/>
                </a:endParaRPr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FB37FE53-66FD-BDB8-82AF-C48EA5951C86}"/>
                </a:ext>
              </a:extLst>
            </p:cNvPr>
            <p:cNvGrpSpPr/>
            <p:nvPr/>
          </p:nvGrpSpPr>
          <p:grpSpPr>
            <a:xfrm>
              <a:off x="6723151" y="1578247"/>
              <a:ext cx="5045889" cy="3473423"/>
              <a:chOff x="446624" y="1229271"/>
              <a:chExt cx="5903766" cy="1382483"/>
            </a:xfrm>
          </p:grpSpPr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6422FC54-2636-CFE4-2EA0-ED282EE34B43}"/>
                  </a:ext>
                </a:extLst>
              </p:cNvPr>
              <p:cNvSpPr/>
              <p:nvPr/>
            </p:nvSpPr>
            <p:spPr>
              <a:xfrm>
                <a:off x="446624" y="1229271"/>
                <a:ext cx="5903766" cy="1382483"/>
              </a:xfrm>
              <a:prstGeom prst="roundRect">
                <a:avLst/>
              </a:prstGeom>
              <a:solidFill>
                <a:srgbClr val="EBF7FF"/>
              </a:solidFill>
              <a:ln>
                <a:noFill/>
              </a:ln>
              <a:effectLst>
                <a:glow>
                  <a:schemeClr val="accent1">
                    <a:alpha val="50000"/>
                  </a:schemeClr>
                </a:glow>
                <a:softEdge rad="1143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08EB5001-8DB7-E7AC-DBDE-D116B0EABDF6}"/>
                  </a:ext>
                </a:extLst>
              </p:cNvPr>
              <p:cNvSpPr txBox="1"/>
              <p:nvPr/>
            </p:nvSpPr>
            <p:spPr>
              <a:xfrm>
                <a:off x="655134" y="1327656"/>
                <a:ext cx="5405953" cy="940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Ha natura </a:t>
                </a:r>
                <a:r>
                  <a:rPr lang="it-IT" sz="2800" b="1" dirty="0">
                    <a:solidFill>
                      <a:srgbClr val="003A70"/>
                    </a:solidFill>
                    <a:latin typeface="Luiss Sans" pitchFamily="2" charset="0"/>
                  </a:rPr>
                  <a:t>empirica</a:t>
                </a:r>
              </a:p>
              <a:p>
                <a:endParaRPr lang="it-IT" sz="2000" dirty="0">
                  <a:solidFill>
                    <a:srgbClr val="003A70"/>
                  </a:solidFill>
                  <a:latin typeface="Luiss Sans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Verifica alcune ipotesi concettuali attraverso una i</a:t>
                </a:r>
                <a:r>
                  <a:rPr lang="it-IT" sz="2400" b="1" dirty="0">
                    <a:solidFill>
                      <a:srgbClr val="003A70"/>
                    </a:solidFill>
                    <a:latin typeface="Luiss Sans" pitchFamily="2" charset="0"/>
                  </a:rPr>
                  <a:t>ndagine campionaria</a:t>
                </a: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it-IT" sz="2400" dirty="0">
                  <a:solidFill>
                    <a:srgbClr val="003A70"/>
                  </a:solidFill>
                  <a:latin typeface="Luiss Sans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sz="2400" dirty="0">
                    <a:solidFill>
                      <a:srgbClr val="003A70"/>
                    </a:solidFill>
                    <a:latin typeface="Luiss Sans" pitchFamily="2" charset="0"/>
                  </a:rPr>
                  <a:t>Un successivo workshop con i rappresentanti di alcune micro e piccole imprese e di </a:t>
                </a:r>
                <a:r>
                  <a:rPr lang="it-IT" sz="2400" b="1" dirty="0" err="1">
                    <a:solidFill>
                      <a:srgbClr val="003A70"/>
                    </a:solidFill>
                    <a:latin typeface="Luiss Sans" pitchFamily="2" charset="0"/>
                  </a:rPr>
                  <a:t>Conflavoro</a:t>
                </a:r>
                <a:endParaRPr lang="it-IT" sz="1600" b="1" dirty="0">
                  <a:solidFill>
                    <a:srgbClr val="003A70"/>
                  </a:solidFill>
                  <a:latin typeface="Luiss Sans" pitchFamily="2" charset="0"/>
                </a:endParaRPr>
              </a:p>
            </p:txBody>
          </p:sp>
        </p:grpSp>
      </p:grpSp>
      <p:sp>
        <p:nvSpPr>
          <p:cNvPr id="6" name="Titolo 3">
            <a:extLst>
              <a:ext uri="{FF2B5EF4-FFF2-40B4-BE49-F238E27FC236}">
                <a16:creationId xmlns:a16="http://schemas.microsoft.com/office/drawing/2014/main" id="{E18A531A-722A-CF4E-3698-A4E69AF279CF}"/>
              </a:ext>
            </a:extLst>
          </p:cNvPr>
          <p:cNvSpPr txBox="1">
            <a:spLocks/>
          </p:cNvSpPr>
          <p:nvPr/>
        </p:nvSpPr>
        <p:spPr>
          <a:xfrm>
            <a:off x="571500" y="5175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0" i="0" kern="120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pPr lvl="0" algn="r">
              <a:spcAft>
                <a:spcPts val="600"/>
              </a:spcAft>
              <a:defRPr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Luiss Sans" pitchFamily="2"/>
              </a:rPr>
              <a:t>Gli aspetti distintivi</a:t>
            </a:r>
            <a:endParaRPr lang="it-IT" sz="2800" b="1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91863734-45FF-9B6B-9AF5-08B67CCFF81E}"/>
              </a:ext>
            </a:extLst>
          </p:cNvPr>
          <p:cNvSpPr/>
          <p:nvPr/>
        </p:nvSpPr>
        <p:spPr>
          <a:xfrm>
            <a:off x="2910246" y="3451071"/>
            <a:ext cx="1330859" cy="3281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 descr="Badge contorno">
            <a:extLst>
              <a:ext uri="{FF2B5EF4-FFF2-40B4-BE49-F238E27FC236}">
                <a16:creationId xmlns:a16="http://schemas.microsoft.com/office/drawing/2014/main" id="{C29DF444-DDB1-77A3-299E-A4BD5ADA8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6685" y="1295676"/>
            <a:ext cx="720000" cy="720000"/>
          </a:xfrm>
          <a:prstGeom prst="rect">
            <a:avLst/>
          </a:prstGeom>
        </p:spPr>
      </p:pic>
      <p:pic>
        <p:nvPicPr>
          <p:cNvPr id="7" name="Elemento grafico 6" descr="Badge 1 contorno">
            <a:extLst>
              <a:ext uri="{FF2B5EF4-FFF2-40B4-BE49-F238E27FC236}">
                <a16:creationId xmlns:a16="http://schemas.microsoft.com/office/drawing/2014/main" id="{46019445-6978-FCD5-A4F0-F3F0D3930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678" y="129567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4524-847E-4A82-9611-F923FC9E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FD2DF59-0EA4-5D5C-A4BC-D7972114420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3071586" y="1682312"/>
            <a:ext cx="0" cy="552576"/>
          </a:xfrm>
          <a:prstGeom prst="straightConnector1">
            <a:avLst/>
          </a:prstGeom>
          <a:ln w="28575"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0CAFAB7-7F22-D873-2388-EBFC586ED750}"/>
              </a:ext>
            </a:extLst>
          </p:cNvPr>
          <p:cNvGrpSpPr/>
          <p:nvPr/>
        </p:nvGrpSpPr>
        <p:grpSpPr>
          <a:xfrm>
            <a:off x="742384" y="253497"/>
            <a:ext cx="10964634" cy="5884753"/>
            <a:chOff x="1011939" y="668162"/>
            <a:chExt cx="10168121" cy="5549209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0A733AF-5CBA-AE4A-94C1-8DA4ECD2259A}"/>
                </a:ext>
              </a:extLst>
            </p:cNvPr>
            <p:cNvGrpSpPr/>
            <p:nvPr/>
          </p:nvGrpSpPr>
          <p:grpSpPr>
            <a:xfrm>
              <a:off x="1011939" y="668162"/>
              <a:ext cx="10168121" cy="5549209"/>
              <a:chOff x="1011940" y="668162"/>
              <a:chExt cx="10168121" cy="5549209"/>
            </a:xfrm>
          </p:grpSpPr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9764FCA-8A8A-B257-A831-7E63CCDB9FF5}"/>
                  </a:ext>
                </a:extLst>
              </p:cNvPr>
              <p:cNvSpPr/>
              <p:nvPr/>
            </p:nvSpPr>
            <p:spPr>
              <a:xfrm>
                <a:off x="1011941" y="668162"/>
                <a:ext cx="4320000" cy="47723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>
                    <a:solidFill>
                      <a:srgbClr val="003A70"/>
                    </a:solidFill>
                    <a:latin typeface="Luiss Sans" pitchFamily="2" charset="0"/>
                  </a:rPr>
                  <a:t>Eccessivo stock di norme e regolamenti</a:t>
                </a:r>
              </a:p>
            </p:txBody>
          </p: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6679A4C-294B-6877-B5FD-30B48BE9ADC2}"/>
                  </a:ext>
                </a:extLst>
              </p:cNvPr>
              <p:cNvSpPr/>
              <p:nvPr/>
            </p:nvSpPr>
            <p:spPr>
              <a:xfrm>
                <a:off x="6860061" y="698041"/>
                <a:ext cx="4320000" cy="450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>
                    <a:solidFill>
                      <a:srgbClr val="003A70"/>
                    </a:solidFill>
                    <a:latin typeface="Luiss Sans" pitchFamily="2" charset="0"/>
                  </a:rPr>
                  <a:t>Limiti di “effettività” della norma</a:t>
                </a:r>
              </a:p>
            </p:txBody>
          </p:sp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E79DA1E1-07E5-AC89-6ACC-A08863D21E95}"/>
                  </a:ext>
                </a:extLst>
              </p:cNvPr>
              <p:cNvSpPr/>
              <p:nvPr/>
            </p:nvSpPr>
            <p:spPr>
              <a:xfrm>
                <a:off x="1011940" y="1295507"/>
                <a:ext cx="4320000" cy="7200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Procedure amministrative svantaggiose, onerose, complesse, lente, incerte</a:t>
                </a:r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6E8AB24C-5942-075D-A733-22F7E3E87DD2}"/>
                  </a:ext>
                </a:extLst>
              </p:cNvPr>
              <p:cNvSpPr/>
              <p:nvPr/>
            </p:nvSpPr>
            <p:spPr>
              <a:xfrm>
                <a:off x="6860061" y="1208667"/>
                <a:ext cx="4320000" cy="80973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Non adeguata protezione dei diritti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Incentivo a non rispetto regole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Cultura della “non compliance”</a:t>
                </a:r>
              </a:p>
            </p:txBody>
          </p:sp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3A013DD-2D0F-E299-49AC-1B1BE4EDD546}"/>
                  </a:ext>
                </a:extLst>
              </p:cNvPr>
              <p:cNvSpPr/>
              <p:nvPr/>
            </p:nvSpPr>
            <p:spPr>
              <a:xfrm>
                <a:off x="6860061" y="2541009"/>
                <a:ext cx="4320000" cy="108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Aumento costo relativo della compliance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Pressione della concorrenza sleale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Aumento dei rischi di business</a:t>
                </a: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BCF8F7D8-FFAC-E6D6-B202-4D48494CAE86}"/>
                  </a:ext>
                </a:extLst>
              </p:cNvPr>
              <p:cNvSpPr/>
              <p:nvPr/>
            </p:nvSpPr>
            <p:spPr>
              <a:xfrm>
                <a:off x="1011940" y="2536576"/>
                <a:ext cx="4320000" cy="108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Aumento di costi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Rallentamento del business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Aumento dei rischi di business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Minore competitività internazionale</a:t>
                </a:r>
              </a:p>
            </p:txBody>
          </p:sp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08243E0-9B6B-622F-4339-D4BDE6750E02}"/>
                  </a:ext>
                </a:extLst>
              </p:cNvPr>
              <p:cNvSpPr/>
              <p:nvPr/>
            </p:nvSpPr>
            <p:spPr>
              <a:xfrm>
                <a:off x="9367024" y="3800085"/>
                <a:ext cx="1740783" cy="158158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736600">
                  <a:schemeClr val="accent1">
                    <a:lumMod val="60000"/>
                    <a:lumOff val="40000"/>
                  </a:scheme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>
                    <a:solidFill>
                      <a:srgbClr val="003A70"/>
                    </a:solidFill>
                    <a:latin typeface="Luiss Sans" pitchFamily="2" charset="0"/>
                  </a:rPr>
                  <a:t>Svantaggio competitivo per le imprese “virtuose” </a:t>
                </a:r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67C6DC4-9C01-38A7-19D5-3FB758FD0E00}"/>
                  </a:ext>
                </a:extLst>
              </p:cNvPr>
              <p:cNvSpPr/>
              <p:nvPr/>
            </p:nvSpPr>
            <p:spPr>
              <a:xfrm>
                <a:off x="2688743" y="3806886"/>
                <a:ext cx="6331317" cy="5400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>
                    <a:solidFill>
                      <a:srgbClr val="003A70"/>
                    </a:solidFill>
                    <a:latin typeface="Luiss Sans" pitchFamily="2" charset="0"/>
                  </a:rPr>
                  <a:t>Maggiori costi + Maggiori rischi + Minore competitività </a:t>
                </a:r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88E24B52-DDC1-7078-09AE-4376EEE1D4BD}"/>
                  </a:ext>
                </a:extLst>
              </p:cNvPr>
              <p:cNvSpPr/>
              <p:nvPr/>
            </p:nvSpPr>
            <p:spPr>
              <a:xfrm>
                <a:off x="4573959" y="4508705"/>
                <a:ext cx="2880000" cy="90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Riduzione di: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redditività potenziale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convenienza investimenti </a:t>
                </a: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5564A84B-D8A8-1350-4B6D-996DEE542D91}"/>
                  </a:ext>
                </a:extLst>
              </p:cNvPr>
              <p:cNvSpPr/>
              <p:nvPr/>
            </p:nvSpPr>
            <p:spPr>
              <a:xfrm>
                <a:off x="4430599" y="5477868"/>
                <a:ext cx="3092099" cy="73950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700" b="1" dirty="0">
                    <a:solidFill>
                      <a:srgbClr val="003A70"/>
                    </a:solidFill>
                    <a:latin typeface="Luiss Sans" pitchFamily="2" charset="0"/>
                  </a:rPr>
                  <a:t> per le MPMI</a:t>
                </a:r>
              </a:p>
              <a:p>
                <a:pPr algn="ctr"/>
                <a:r>
                  <a:rPr lang="it-IT" sz="2400" b="1" dirty="0">
                    <a:solidFill>
                      <a:srgbClr val="003A70"/>
                    </a:solidFill>
                    <a:latin typeface="Luiss Sans" pitchFamily="2" charset="0"/>
                  </a:rPr>
                  <a:t>Minore capacità di crescita</a:t>
                </a:r>
              </a:p>
            </p:txBody>
          </p:sp>
        </p:grp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AC104B1C-46A9-5653-BF0C-F2D4C256E77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9020060" y="2018404"/>
              <a:ext cx="0" cy="522605"/>
            </a:xfrm>
            <a:prstGeom prst="straightConnector1">
              <a:avLst/>
            </a:prstGeom>
            <a:ln w="28575"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C08E05AE-C2C0-0276-88DA-807D02A77360}"/>
                </a:ext>
              </a:extLst>
            </p:cNvPr>
            <p:cNvCxnSpPr>
              <a:cxnSpLocks/>
            </p:cNvCxnSpPr>
            <p:nvPr/>
          </p:nvCxnSpPr>
          <p:spPr>
            <a:xfrm>
              <a:off x="3171940" y="2085975"/>
              <a:ext cx="0" cy="450601"/>
            </a:xfrm>
            <a:prstGeom prst="straightConnector1">
              <a:avLst/>
            </a:prstGeom>
            <a:ln w="28575"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2E5D8BA1-CB5E-8199-EE75-E32560ECBD14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3171939" y="3616576"/>
              <a:ext cx="1080001" cy="182476"/>
            </a:xfrm>
            <a:prstGeom prst="straightConnector1">
              <a:avLst/>
            </a:prstGeom>
            <a:ln w="28575"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EEC1EDE4-3BE6-0477-9B50-A36BBE63B78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7684982" y="3621009"/>
              <a:ext cx="1335078" cy="189278"/>
            </a:xfrm>
            <a:prstGeom prst="straightConnector1">
              <a:avLst/>
            </a:prstGeom>
            <a:ln w="28575"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167C550C-BA9E-2C1D-ED5A-84588F25422F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6013958" y="4346886"/>
              <a:ext cx="1" cy="161819"/>
            </a:xfrm>
            <a:prstGeom prst="straightConnector1">
              <a:avLst/>
            </a:prstGeom>
            <a:ln w="28575"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ccia circolare a destra 35">
              <a:extLst>
                <a:ext uri="{FF2B5EF4-FFF2-40B4-BE49-F238E27FC236}">
                  <a16:creationId xmlns:a16="http://schemas.microsoft.com/office/drawing/2014/main" id="{C2F10A5F-7B1F-81BC-15A1-804D0CC75F34}"/>
                </a:ext>
              </a:extLst>
            </p:cNvPr>
            <p:cNvSpPr/>
            <p:nvPr/>
          </p:nvSpPr>
          <p:spPr>
            <a:xfrm rot="381986">
              <a:off x="4086996" y="4746906"/>
              <a:ext cx="417589" cy="1282788"/>
            </a:xfrm>
            <a:prstGeom prst="curvedRightArrow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>
                <a:solidFill>
                  <a:schemeClr val="tx1"/>
                </a:solidFill>
              </a:endParaRP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B6AE42F8-37B0-82E5-2C23-57ABE86FEE27}"/>
                </a:ext>
              </a:extLst>
            </p:cNvPr>
            <p:cNvCxnSpPr>
              <a:cxnSpLocks/>
              <a:stCxn id="7" idx="2"/>
              <a:endCxn id="10" idx="1"/>
            </p:cNvCxnSpPr>
            <p:nvPr/>
          </p:nvCxnSpPr>
          <p:spPr>
            <a:xfrm>
              <a:off x="9020060" y="3621009"/>
              <a:ext cx="346963" cy="969870"/>
            </a:xfrm>
            <a:prstGeom prst="straightConnector1">
              <a:avLst/>
            </a:prstGeom>
            <a:ln w="28575"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57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5988-417B-A2C9-F857-AC6BF847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BC84B0F0-4657-2E5E-4AF0-FA665664FEF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171051" y="3012238"/>
            <a:ext cx="835936" cy="74086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99A960EF-6B73-656C-D9CB-AF783448F59D}"/>
              </a:ext>
            </a:extLst>
          </p:cNvPr>
          <p:cNvSpPr/>
          <p:nvPr/>
        </p:nvSpPr>
        <p:spPr>
          <a:xfrm>
            <a:off x="3006987" y="1358900"/>
            <a:ext cx="8700032" cy="478840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D0DE6259-6F23-555B-EC24-6415B02A7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16936"/>
              </p:ext>
            </p:extLst>
          </p:nvPr>
        </p:nvGraphicFramePr>
        <p:xfrm>
          <a:off x="-589068" y="2335557"/>
          <a:ext cx="3681380" cy="268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2B3E87E-1D28-34FE-C3B3-1B48F00A808A}"/>
              </a:ext>
            </a:extLst>
          </p:cNvPr>
          <p:cNvSpPr txBox="1"/>
          <p:nvPr/>
        </p:nvSpPr>
        <p:spPr>
          <a:xfrm>
            <a:off x="112668" y="1747234"/>
            <a:ext cx="2825904" cy="1477328"/>
          </a:xfrm>
          <a:prstGeom prst="rect">
            <a:avLst/>
          </a:prstGeom>
          <a:solidFill>
            <a:schemeClr val="bg1"/>
          </a:solidFill>
          <a:ln w="15875" cap="rnd">
            <a:solidFill>
              <a:srgbClr val="4472C4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48%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Imprese che ritengono che l’impatto della PA sia esplicitamente negativo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57EEA1F-8275-9A4A-0F6D-92EBBA5E4797}"/>
              </a:ext>
            </a:extLst>
          </p:cNvPr>
          <p:cNvSpPr/>
          <p:nvPr/>
        </p:nvSpPr>
        <p:spPr>
          <a:xfrm>
            <a:off x="3286417" y="1358899"/>
            <a:ext cx="8420602" cy="383522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Luiss Sans" pitchFamily="2" charset="0"/>
              </a:rPr>
              <a:t>Le diverse componenti che generano il peso della normativa</a:t>
            </a:r>
            <a:endParaRPr lang="it-IT" sz="1600" dirty="0">
              <a:latin typeface="Luiss Sans" pitchFamily="2" charset="0"/>
            </a:endParaRPr>
          </a:p>
        </p:txBody>
      </p:sp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7EE03EFC-EC3F-BE90-8BA8-E71907BA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175234"/>
              </p:ext>
            </p:extLst>
          </p:nvPr>
        </p:nvGraphicFramePr>
        <p:xfrm>
          <a:off x="3092312" y="1811928"/>
          <a:ext cx="8260734" cy="42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120E33B-2AAE-3647-F011-E54E96ECCE4B}"/>
              </a:ext>
            </a:extLst>
          </p:cNvPr>
          <p:cNvSpPr txBox="1"/>
          <p:nvPr/>
        </p:nvSpPr>
        <p:spPr>
          <a:xfrm>
            <a:off x="484981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it-IT" sz="2800" b="1" i="0" u="none" strike="noStrike" kern="1200" cap="none" spc="0" normalizeH="0" baseline="0" noProof="0" dirty="0">
                <a:ln w="0"/>
                <a:solidFill>
                  <a:srgbClr val="003A70"/>
                </a:solidFill>
                <a:uLnTx/>
                <a:uFillTx/>
                <a:latin typeface="Luiss Sans" pitchFamily="2" charset="0"/>
                <a:ea typeface="Luiss Sans" pitchFamily="2" charset="0"/>
                <a:cs typeface="Luiss Sans" pitchFamily="2" charset="0"/>
              </a:rPr>
              <a:t>Il rilievo per le imprese del “peso </a:t>
            </a:r>
            <a:r>
              <a:rPr lang="it-IT" sz="2800" b="1" dirty="0">
                <a:ln w="0"/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rPr>
              <a:t>della normativa” </a:t>
            </a:r>
            <a:endParaRPr kumimoji="0" lang="it-IT" sz="2800" b="1" i="0" u="none" strike="noStrike" kern="1200" cap="none" spc="0" normalizeH="0" baseline="0" noProof="0" dirty="0">
              <a:ln w="0"/>
              <a:solidFill>
                <a:srgbClr val="003A70"/>
              </a:solidFill>
              <a:uLnTx/>
              <a:uFillTx/>
              <a:latin typeface="Luiss Sans" pitchFamily="2" charset="0"/>
              <a:ea typeface="Luiss Sans" pitchFamily="2" charset="0"/>
              <a:cs typeface="Luiss Sans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280782-6C7C-6709-1115-907D45929D56}"/>
              </a:ext>
            </a:extLst>
          </p:cNvPr>
          <p:cNvSpPr txBox="1"/>
          <p:nvPr/>
        </p:nvSpPr>
        <p:spPr>
          <a:xfrm>
            <a:off x="132556" y="911463"/>
            <a:ext cx="11926888" cy="266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 w="0"/>
                <a:solidFill>
                  <a:srgbClr val="003A70"/>
                </a:solidFill>
                <a:uLnTx/>
                <a:uFillTx/>
                <a:latin typeface="Luiss Sans" pitchFamily="2" charset="0"/>
                <a:ea typeface="Luiss Sans" pitchFamily="2" charset="0"/>
                <a:cs typeface="Luiss Sans" pitchFamily="2" charset="0"/>
              </a:rPr>
              <a:t> 93%  ritiene che leggi, regolamentazioni e adempimenti burocratici abbiano un impatto problematico sulle loro attività</a:t>
            </a:r>
          </a:p>
        </p:txBody>
      </p:sp>
    </p:spTree>
    <p:extLst>
      <p:ext uri="{BB962C8B-B14F-4D97-AF65-F5344CB8AC3E}">
        <p14:creationId xmlns:p14="http://schemas.microsoft.com/office/powerpoint/2010/main" val="74382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77D67-5C18-DD6D-D18D-3D8D70F6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9C9B10-AD3A-E344-5D53-E1C4B5194988}"/>
              </a:ext>
            </a:extLst>
          </p:cNvPr>
          <p:cNvSpPr txBox="1"/>
          <p:nvPr/>
        </p:nvSpPr>
        <p:spPr>
          <a:xfrm>
            <a:off x="484981" y="237467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 w="0"/>
                <a:solidFill>
                  <a:srgbClr val="003A70"/>
                </a:solidFill>
                <a:uLnTx/>
                <a:uFillTx/>
                <a:latin typeface="Luiss Sans" pitchFamily="2" charset="0"/>
                <a:ea typeface="Luiss Sans" pitchFamily="2" charset="0"/>
                <a:cs typeface="Luiss Sans" pitchFamily="2" charset="0"/>
              </a:rPr>
              <a:t>Conseguenze gestionali dell’inefficienza della PA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9DAF42E5-3422-F86A-9F51-FA619AD6A107}"/>
              </a:ext>
            </a:extLst>
          </p:cNvPr>
          <p:cNvGrpSpPr/>
          <p:nvPr/>
        </p:nvGrpSpPr>
        <p:grpSpPr>
          <a:xfrm>
            <a:off x="988232" y="876929"/>
            <a:ext cx="10215537" cy="5104143"/>
            <a:chOff x="374474" y="1875343"/>
            <a:chExt cx="10215537" cy="4681146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B9504CE2-C708-F33C-ED6A-E23CE7A8640C}"/>
                </a:ext>
              </a:extLst>
            </p:cNvPr>
            <p:cNvSpPr txBox="1"/>
            <p:nvPr/>
          </p:nvSpPr>
          <p:spPr>
            <a:xfrm>
              <a:off x="374474" y="1891417"/>
              <a:ext cx="3024000" cy="216222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dirty="0">
                  <a:latin typeface="Luiss Sans" pitchFamily="2" charset="0"/>
                </a:rPr>
                <a:t>Costi indiretti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4F85666-A9B9-92F9-1F31-261A4F509B22}"/>
                </a:ext>
              </a:extLst>
            </p:cNvPr>
            <p:cNvSpPr txBox="1"/>
            <p:nvPr/>
          </p:nvSpPr>
          <p:spPr>
            <a:xfrm>
              <a:off x="3775566" y="1883437"/>
              <a:ext cx="3024000" cy="217020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dirty="0">
                  <a:latin typeface="Luiss Sans" pitchFamily="2" charset="0"/>
                </a:rPr>
                <a:t>Costi diretti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B691F7FD-9E51-2424-D677-BCD2212B8A26}"/>
                </a:ext>
              </a:extLst>
            </p:cNvPr>
            <p:cNvSpPr txBox="1"/>
            <p:nvPr/>
          </p:nvSpPr>
          <p:spPr>
            <a:xfrm>
              <a:off x="7157554" y="1875343"/>
              <a:ext cx="3432457" cy="2178295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dirty="0">
                  <a:latin typeface="Luiss Sans" pitchFamily="2" charset="0"/>
                </a:rPr>
                <a:t>Cercare di recuperare efficienza e contenere i costi di altre attività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EBCC1355-B2AF-4CBC-D1CF-3F9318A79CE6}"/>
                </a:ext>
              </a:extLst>
            </p:cNvPr>
            <p:cNvSpPr txBox="1"/>
            <p:nvPr/>
          </p:nvSpPr>
          <p:spPr>
            <a:xfrm>
              <a:off x="2022480" y="4296599"/>
              <a:ext cx="3024000" cy="216222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 fontAlgn="t"/>
              <a:r>
                <a:rPr lang="it-IT" sz="2000" dirty="0">
                  <a:solidFill>
                    <a:srgbClr val="000000"/>
                  </a:solidFill>
                  <a:latin typeface="Luiss Sans" pitchFamily="2" charset="0"/>
                </a:rPr>
                <a:t>La perdita di tempo ed energia che scoraggia l’iniziativa imprenditoriale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5BC445DB-4D6D-A515-2D9E-55EF606DB494}"/>
                </a:ext>
              </a:extLst>
            </p:cNvPr>
            <p:cNvSpPr txBox="1"/>
            <p:nvPr/>
          </p:nvSpPr>
          <p:spPr>
            <a:xfrm>
              <a:off x="5645554" y="4288619"/>
              <a:ext cx="3024000" cy="217020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dirty="0">
                  <a:latin typeface="Luiss Sans" pitchFamily="2" charset="0"/>
                </a:rPr>
                <a:t>Esposizione al rischio di non conformità alla normativa anche in buona fede</a:t>
              </a:r>
            </a:p>
          </p:txBody>
        </p:sp>
        <p:graphicFrame>
          <p:nvGraphicFramePr>
            <p:cNvPr id="40" name="Grafico 39">
              <a:extLst>
                <a:ext uri="{FF2B5EF4-FFF2-40B4-BE49-F238E27FC236}">
                  <a16:creationId xmlns:a16="http://schemas.microsoft.com/office/drawing/2014/main" id="{8364D4E2-2DAA-4AAB-2E2E-859517EFB9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12333553"/>
                </p:ext>
              </p:extLst>
            </p:nvPr>
          </p:nvGraphicFramePr>
          <p:xfrm>
            <a:off x="374474" y="2675885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1" name="Grafico 40">
              <a:extLst>
                <a:ext uri="{FF2B5EF4-FFF2-40B4-BE49-F238E27FC236}">
                  <a16:creationId xmlns:a16="http://schemas.microsoft.com/office/drawing/2014/main" id="{5B4A50BB-00BC-A826-B825-BE3E8AABC9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3611739"/>
                </p:ext>
              </p:extLst>
            </p:nvPr>
          </p:nvGraphicFramePr>
          <p:xfrm>
            <a:off x="3756462" y="2626508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2" name="Grafico 41">
              <a:extLst>
                <a:ext uri="{FF2B5EF4-FFF2-40B4-BE49-F238E27FC236}">
                  <a16:creationId xmlns:a16="http://schemas.microsoft.com/office/drawing/2014/main" id="{3DAC2217-8399-A0AA-F291-BFC874457E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21312364"/>
                </p:ext>
              </p:extLst>
            </p:nvPr>
          </p:nvGraphicFramePr>
          <p:xfrm>
            <a:off x="7400972" y="2643407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3" name="Grafico 42">
              <a:extLst>
                <a:ext uri="{FF2B5EF4-FFF2-40B4-BE49-F238E27FC236}">
                  <a16:creationId xmlns:a16="http://schemas.microsoft.com/office/drawing/2014/main" id="{B8022A88-A533-2019-7299-57DD8AC26E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3565310"/>
                </p:ext>
              </p:extLst>
            </p:nvPr>
          </p:nvGraphicFramePr>
          <p:xfrm>
            <a:off x="1996141" y="5033662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4" name="Grafico 43">
              <a:extLst>
                <a:ext uri="{FF2B5EF4-FFF2-40B4-BE49-F238E27FC236}">
                  <a16:creationId xmlns:a16="http://schemas.microsoft.com/office/drawing/2014/main" id="{87EA04B6-7ABB-4901-C425-E27E7AD852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8957927"/>
                </p:ext>
              </p:extLst>
            </p:nvPr>
          </p:nvGraphicFramePr>
          <p:xfrm>
            <a:off x="5770152" y="5028913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059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4E8E-040F-2C89-61AE-A6228403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FE4F9DB-1F4F-48A9-7DC3-52F9A370C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980001"/>
              </p:ext>
            </p:extLst>
          </p:nvPr>
        </p:nvGraphicFramePr>
        <p:xfrm>
          <a:off x="792795" y="1259023"/>
          <a:ext cx="11222038" cy="433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73FB03-B359-D284-0DC0-36C9145D132E}"/>
              </a:ext>
            </a:extLst>
          </p:cNvPr>
          <p:cNvSpPr txBox="1"/>
          <p:nvPr/>
        </p:nvSpPr>
        <p:spPr>
          <a:xfrm>
            <a:off x="419100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 w="0"/>
                <a:solidFill>
                  <a:srgbClr val="003A70"/>
                </a:solidFill>
                <a:uLnTx/>
                <a:uFillTx/>
                <a:latin typeface="Luiss Sans" pitchFamily="2" charset="0"/>
                <a:ea typeface="Luiss Sans" pitchFamily="2" charset="0"/>
                <a:cs typeface="Luiss Sans" pitchFamily="2" charset="0"/>
              </a:rPr>
              <a:t>Il rilievo della bassa effettività della normativa</a:t>
            </a:r>
          </a:p>
        </p:txBody>
      </p:sp>
    </p:spTree>
    <p:extLst>
      <p:ext uri="{BB962C8B-B14F-4D97-AF65-F5344CB8AC3E}">
        <p14:creationId xmlns:p14="http://schemas.microsoft.com/office/powerpoint/2010/main" val="411322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A53CB-7116-8697-5F67-FF028937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6D4018-A1B6-13EC-C1ED-BE0D8820AFF9}"/>
              </a:ext>
            </a:extLst>
          </p:cNvPr>
          <p:cNvSpPr txBox="1"/>
          <p:nvPr/>
        </p:nvSpPr>
        <p:spPr>
          <a:xfrm>
            <a:off x="419100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 w="0"/>
                <a:solidFill>
                  <a:srgbClr val="003A70"/>
                </a:solidFill>
                <a:uLnTx/>
                <a:uFillTx/>
                <a:latin typeface="Luiss Sans" pitchFamily="2" charset="0"/>
                <a:ea typeface="Luiss Sans" pitchFamily="2" charset="0"/>
                <a:cs typeface="Luiss Sans" pitchFamily="2" charset="0"/>
              </a:rPr>
              <a:t>Gli altri fattori di criticità e gli aspetti positivi della PA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C374F1D5-E244-1E18-906F-BB38A1C0391A}"/>
              </a:ext>
            </a:extLst>
          </p:cNvPr>
          <p:cNvGrpSpPr/>
          <p:nvPr/>
        </p:nvGrpSpPr>
        <p:grpSpPr>
          <a:xfrm>
            <a:off x="2743174" y="1088427"/>
            <a:ext cx="6705653" cy="4699252"/>
            <a:chOff x="3884358" y="1875343"/>
            <a:chExt cx="6705653" cy="4699252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A77F20E-67B5-80DC-3EBE-A0A407E62D20}"/>
                </a:ext>
              </a:extLst>
            </p:cNvPr>
            <p:cNvSpPr txBox="1"/>
            <p:nvPr/>
          </p:nvSpPr>
          <p:spPr>
            <a:xfrm>
              <a:off x="3905329" y="1875343"/>
              <a:ext cx="3024000" cy="216222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b="1" dirty="0">
                  <a:latin typeface="Luiss Sans" pitchFamily="2" charset="0"/>
                </a:rPr>
                <a:t>Scarsa efficienza e competenza del personale della PA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DAC5EF29-F9BA-6F65-015E-B6E6C89BC577}"/>
                </a:ext>
              </a:extLst>
            </p:cNvPr>
            <p:cNvSpPr txBox="1"/>
            <p:nvPr/>
          </p:nvSpPr>
          <p:spPr>
            <a:xfrm>
              <a:off x="7157554" y="1875343"/>
              <a:ext cx="3432457" cy="2178295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b="1" dirty="0">
                  <a:latin typeface="Luiss Sans" pitchFamily="2" charset="0"/>
                </a:rPr>
                <a:t>Elevata efficienza e disponibilità dei funzionari ella PA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14575FD-A213-5FD3-A8C0-95814DC45805}"/>
                </a:ext>
              </a:extLst>
            </p:cNvPr>
            <p:cNvSpPr txBox="1"/>
            <p:nvPr/>
          </p:nvSpPr>
          <p:spPr>
            <a:xfrm>
              <a:off x="7157554" y="4293368"/>
              <a:ext cx="3432456" cy="2178295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b="1" dirty="0">
                  <a:latin typeface="Luiss Sans" pitchFamily="2" charset="0"/>
                </a:rPr>
                <a:t>Digitalizzazione con effetti positivi sui costi e sulla rapidità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AB0544C-D2DE-5F3E-BC30-AE3349756F29}"/>
                </a:ext>
              </a:extLst>
            </p:cNvPr>
            <p:cNvSpPr txBox="1"/>
            <p:nvPr/>
          </p:nvSpPr>
          <p:spPr>
            <a:xfrm>
              <a:off x="3884358" y="4293368"/>
              <a:ext cx="3024000" cy="2170201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 w="15875" cap="rnd">
              <a:solidFill>
                <a:srgbClr val="002060"/>
              </a:solidFill>
              <a:prstDash val="dash"/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it-IT" sz="2000" b="1" dirty="0">
                  <a:latin typeface="Luiss Sans" pitchFamily="2" charset="0"/>
                </a:rPr>
                <a:t>Sistemi digitali della PA efficienti e facilmente utilizzabili</a:t>
              </a:r>
            </a:p>
          </p:txBody>
        </p:sp>
        <p:graphicFrame>
          <p:nvGraphicFramePr>
            <p:cNvPr id="40" name="Grafico 39">
              <a:extLst>
                <a:ext uri="{FF2B5EF4-FFF2-40B4-BE49-F238E27FC236}">
                  <a16:creationId xmlns:a16="http://schemas.microsoft.com/office/drawing/2014/main" id="{5A1C0378-5161-A012-FCFF-7097D1A7E8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39733518"/>
                </p:ext>
              </p:extLst>
            </p:nvPr>
          </p:nvGraphicFramePr>
          <p:xfrm>
            <a:off x="3905329" y="2632334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2" name="Grafico 41">
              <a:extLst>
                <a:ext uri="{FF2B5EF4-FFF2-40B4-BE49-F238E27FC236}">
                  <a16:creationId xmlns:a16="http://schemas.microsoft.com/office/drawing/2014/main" id="{22A2F376-5EA6-8289-3010-60CA31C186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1864607"/>
                </p:ext>
              </p:extLst>
            </p:nvPr>
          </p:nvGraphicFramePr>
          <p:xfrm>
            <a:off x="7400972" y="2643407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Grafico 43">
              <a:extLst>
                <a:ext uri="{FF2B5EF4-FFF2-40B4-BE49-F238E27FC236}">
                  <a16:creationId xmlns:a16="http://schemas.microsoft.com/office/drawing/2014/main" id="{F3CB5E6D-FBCF-F35D-1FE4-8623EF917B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54466869"/>
                </p:ext>
              </p:extLst>
            </p:nvPr>
          </p:nvGraphicFramePr>
          <p:xfrm>
            <a:off x="4008956" y="5051768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5" name="Grafico 44">
              <a:extLst>
                <a:ext uri="{FF2B5EF4-FFF2-40B4-BE49-F238E27FC236}">
                  <a16:creationId xmlns:a16="http://schemas.microsoft.com/office/drawing/2014/main" id="{7622EFD3-C7E8-DCD0-8A39-7CAB8969DA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9983400"/>
                </p:ext>
              </p:extLst>
            </p:nvPr>
          </p:nvGraphicFramePr>
          <p:xfrm>
            <a:off x="7361337" y="5033662"/>
            <a:ext cx="3024000" cy="15228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927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C5ED1-658F-178A-D6F1-6EF693FB7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C5F43E-0C23-B0E3-06C8-A1CDFDA93BF2}"/>
              </a:ext>
            </a:extLst>
          </p:cNvPr>
          <p:cNvSpPr txBox="1"/>
          <p:nvPr/>
        </p:nvSpPr>
        <p:spPr>
          <a:xfrm>
            <a:off x="419100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it-IT" sz="2800" b="1" i="0" kern="1200" dirty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rPr>
              <a:t>Modalità di miglioramento per le MPMI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FAAA1E2-01EC-EDFD-B8FA-F916E8E5C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648486"/>
              </p:ext>
            </p:extLst>
          </p:nvPr>
        </p:nvGraphicFramePr>
        <p:xfrm>
          <a:off x="484980" y="1259024"/>
          <a:ext cx="11287919" cy="345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D7AE26-0EDE-C74F-F84B-21FA2CC23F83}"/>
              </a:ext>
            </a:extLst>
          </p:cNvPr>
          <p:cNvSpPr txBox="1"/>
          <p:nvPr/>
        </p:nvSpPr>
        <p:spPr>
          <a:xfrm>
            <a:off x="1211460" y="4587088"/>
            <a:ext cx="2888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Luiss Sans" pitchFamily="2" charset="0"/>
              </a:rPr>
              <a:t>Semplificare tutte le normative economiche </a:t>
            </a:r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per le PMI</a:t>
            </a:r>
          </a:p>
          <a:p>
            <a:pPr algn="ctr"/>
            <a:endParaRPr lang="it-IT" sz="2000" dirty="0">
              <a:latin typeface="Luiss Sans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5FF79A-0A44-CC74-6C88-6AD7D413B275}"/>
              </a:ext>
            </a:extLst>
          </p:cNvPr>
          <p:cNvSpPr txBox="1"/>
          <p:nvPr/>
        </p:nvSpPr>
        <p:spPr>
          <a:xfrm>
            <a:off x="4934630" y="4593123"/>
            <a:ext cx="2605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it-IT" sz="2000" b="1" dirty="0">
                <a:solidFill>
                  <a:srgbClr val="000000"/>
                </a:solidFill>
                <a:latin typeface="Luiss Sans" pitchFamily="2" charset="0"/>
              </a:rPr>
              <a:t>Unificare gli adempimenti in un unico procedimento</a:t>
            </a:r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, e in un solo ente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A99464-161F-D749-A69A-7D0B21124ACF}"/>
              </a:ext>
            </a:extLst>
          </p:cNvPr>
          <p:cNvSpPr txBox="1"/>
          <p:nvPr/>
        </p:nvSpPr>
        <p:spPr>
          <a:xfrm>
            <a:off x="8497983" y="4587088"/>
            <a:ext cx="274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Rendere </a:t>
            </a:r>
            <a:r>
              <a:rPr lang="it-IT" sz="2000" b="1" dirty="0">
                <a:solidFill>
                  <a:srgbClr val="000000"/>
                </a:solidFill>
                <a:latin typeface="Luiss Sans" pitchFamily="2" charset="0"/>
              </a:rPr>
              <a:t>più</a:t>
            </a:r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Luiss Sans" pitchFamily="2" charset="0"/>
              </a:rPr>
              <a:t>semplice</a:t>
            </a:r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 ed </a:t>
            </a:r>
            <a:r>
              <a:rPr lang="it-IT" sz="2000" b="1" dirty="0">
                <a:solidFill>
                  <a:srgbClr val="000000"/>
                </a:solidFill>
                <a:latin typeface="Luiss Sans" pitchFamily="2" charset="0"/>
              </a:rPr>
              <a:t>efficiente</a:t>
            </a:r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 la </a:t>
            </a:r>
            <a:r>
              <a:rPr lang="it-IT" sz="2000" b="1" dirty="0">
                <a:solidFill>
                  <a:srgbClr val="000000"/>
                </a:solidFill>
                <a:latin typeface="Luiss Sans" pitchFamily="2" charset="0"/>
              </a:rPr>
              <a:t>comunicazione</a:t>
            </a:r>
            <a:r>
              <a:rPr lang="it-IT" sz="2000" dirty="0">
                <a:solidFill>
                  <a:srgbClr val="000000"/>
                </a:solidFill>
                <a:latin typeface="Luiss Sans" pitchFamily="2" charset="0"/>
              </a:rPr>
              <a:t> con la PA</a:t>
            </a:r>
          </a:p>
        </p:txBody>
      </p:sp>
    </p:spTree>
    <p:extLst>
      <p:ext uri="{BB962C8B-B14F-4D97-AF65-F5344CB8AC3E}">
        <p14:creationId xmlns:p14="http://schemas.microsoft.com/office/powerpoint/2010/main" val="242632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Luiss Business Schoo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A70"/>
      </a:accent1>
      <a:accent2>
        <a:srgbClr val="EAAA00"/>
      </a:accent2>
      <a:accent3>
        <a:srgbClr val="0077C8"/>
      </a:accent3>
      <a:accent4>
        <a:srgbClr val="00968F"/>
      </a:accent4>
      <a:accent5>
        <a:srgbClr val="BA0C2F"/>
      </a:accent5>
      <a:accent6>
        <a:srgbClr val="D35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7752</TotalTime>
  <Words>556</Words>
  <Application>Microsoft Office PowerPoint</Application>
  <PresentationFormat>Widescreen</PresentationFormat>
  <Paragraphs>99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Century Gothic</vt:lpstr>
      <vt:lpstr>Luiss Sans</vt:lpstr>
      <vt:lpstr>Wingdings</vt:lpstr>
      <vt:lpstr>Arial</vt:lpstr>
      <vt:lpstr>Calibri</vt:lpstr>
      <vt:lpstr>Tema di Office</vt:lpstr>
      <vt:lpstr>L’impatto delle criticità della Pubblica Amministrazione sulla competitività e la crescita delle micro, piccole e medio imprese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l’attenzione.  Luiss Business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Vasilica Manole</cp:lastModifiedBy>
  <cp:revision>198</cp:revision>
  <cp:lastPrinted>2019-03-06T16:11:54Z</cp:lastPrinted>
  <dcterms:created xsi:type="dcterms:W3CDTF">2018-10-26T13:10:45Z</dcterms:created>
  <dcterms:modified xsi:type="dcterms:W3CDTF">2025-10-15T06:36:16Z</dcterms:modified>
</cp:coreProperties>
</file>